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5"/>
    <p:sldMasterId id="2147483684" r:id="rId6"/>
    <p:sldMasterId id="2147483685"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Lst>
  <p:sldSz cy="5143500" cx="9144000"/>
  <p:notesSz cx="6858000" cy="9144000"/>
  <p:embeddedFontLst>
    <p:embeddedFont>
      <p:font typeface="Raleway"/>
      <p:regular r:id="rId80"/>
      <p:bold r:id="rId81"/>
      <p:italic r:id="rId82"/>
      <p:boldItalic r:id="rId83"/>
    </p:embeddedFont>
    <p:embeddedFont>
      <p:font typeface="Merriweather Sans"/>
      <p:regular r:id="rId84"/>
      <p:bold r:id="rId85"/>
      <p:italic r:id="rId86"/>
      <p:boldItalic r:id="rId87"/>
    </p:embeddedFont>
    <p:embeddedFont>
      <p:font typeface="Merriweather Sans SemiBold"/>
      <p:regular r:id="rId88"/>
      <p:bold r:id="rId89"/>
      <p:italic r:id="rId90"/>
      <p:boldItalic r:id="rId91"/>
    </p:embeddedFont>
    <p:embeddedFont>
      <p:font typeface="Abril Fatface"/>
      <p:regular r:id="rId92"/>
    </p:embeddedFont>
    <p:embeddedFont>
      <p:font typeface="Lato"/>
      <p:regular r:id="rId93"/>
      <p:bold r:id="rId94"/>
      <p:italic r:id="rId95"/>
      <p:boldItalic r:id="rId96"/>
    </p:embeddedFont>
    <p:embeddedFont>
      <p:font typeface="Merriweather Sans Medium"/>
      <p:regular r:id="rId97"/>
      <p:bold r:id="rId98"/>
      <p:italic r:id="rId99"/>
      <p:boldItalic r:id="rId100"/>
    </p:embeddedFont>
    <p:embeddedFont>
      <p:font typeface="Average"/>
      <p:regular r:id="rId101"/>
    </p:embeddedFont>
    <p:embeddedFont>
      <p:font typeface="Merriweather Sans Light"/>
      <p:regular r:id="rId102"/>
      <p:bold r:id="rId103"/>
      <p:italic r:id="rId104"/>
      <p:boldItalic r:id="rId10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153053E-F3D7-43F4-98E8-70382212015D}">
  <a:tblStyle styleId="{9153053E-F3D7-43F4-98E8-70382212015D}"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AFE2B91-4232-4E06-8756-A9BA69BB0164}"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5" Type="http://schemas.openxmlformats.org/officeDocument/2006/relationships/font" Target="fonts/MerriweatherSansLight-boldItalic.fntdata"/><Relationship Id="rId104" Type="http://schemas.openxmlformats.org/officeDocument/2006/relationships/font" Target="fonts/MerriweatherSansLight-italic.fntdata"/><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font" Target="fonts/MerriweatherSansLight-bold.fntdata"/><Relationship Id="rId102" Type="http://schemas.openxmlformats.org/officeDocument/2006/relationships/font" Target="fonts/MerriweatherSansLight-regular.fntdata"/><Relationship Id="rId101" Type="http://schemas.openxmlformats.org/officeDocument/2006/relationships/font" Target="fonts/Average-regular.fntdata"/><Relationship Id="rId100" Type="http://schemas.openxmlformats.org/officeDocument/2006/relationships/font" Target="fonts/MerriweatherSansMedium-boldItalic.fntdata"/><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95" Type="http://schemas.openxmlformats.org/officeDocument/2006/relationships/font" Target="fonts/Lato-italic.fntdata"/><Relationship Id="rId94" Type="http://schemas.openxmlformats.org/officeDocument/2006/relationships/font" Target="fonts/Lato-bold.fntdata"/><Relationship Id="rId97" Type="http://schemas.openxmlformats.org/officeDocument/2006/relationships/font" Target="fonts/MerriweatherSansMedium-regular.fntdata"/><Relationship Id="rId96" Type="http://schemas.openxmlformats.org/officeDocument/2006/relationships/font" Target="fonts/Lato-boldItalic.fntdata"/><Relationship Id="rId11" Type="http://schemas.openxmlformats.org/officeDocument/2006/relationships/slide" Target="slides/slide3.xml"/><Relationship Id="rId99" Type="http://schemas.openxmlformats.org/officeDocument/2006/relationships/font" Target="fonts/MerriweatherSansMedium-italic.fntdata"/><Relationship Id="rId10" Type="http://schemas.openxmlformats.org/officeDocument/2006/relationships/slide" Target="slides/slide2.xml"/><Relationship Id="rId98" Type="http://schemas.openxmlformats.org/officeDocument/2006/relationships/font" Target="fonts/MerriweatherSansMedium-bold.fntdata"/><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font" Target="fonts/MerriweatherSansSemiBold-boldItalic.fntdata"/><Relationship Id="rId90" Type="http://schemas.openxmlformats.org/officeDocument/2006/relationships/font" Target="fonts/MerriweatherSansSemiBold-italic.fntdata"/><Relationship Id="rId93" Type="http://schemas.openxmlformats.org/officeDocument/2006/relationships/font" Target="fonts/Lato-regular.fntdata"/><Relationship Id="rId92" Type="http://schemas.openxmlformats.org/officeDocument/2006/relationships/font" Target="fonts/AbrilFatface-regular.fntdata"/><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 Id="rId84" Type="http://schemas.openxmlformats.org/officeDocument/2006/relationships/font" Target="fonts/MerriweatherSans-regular.fntdata"/><Relationship Id="rId83" Type="http://schemas.openxmlformats.org/officeDocument/2006/relationships/font" Target="fonts/Raleway-boldItalic.fntdata"/><Relationship Id="rId86" Type="http://schemas.openxmlformats.org/officeDocument/2006/relationships/font" Target="fonts/MerriweatherSans-italic.fntdata"/><Relationship Id="rId85" Type="http://schemas.openxmlformats.org/officeDocument/2006/relationships/font" Target="fonts/MerriweatherSans-bold.fntdata"/><Relationship Id="rId88" Type="http://schemas.openxmlformats.org/officeDocument/2006/relationships/font" Target="fonts/MerriweatherSansSemiBold-regular.fntdata"/><Relationship Id="rId87" Type="http://schemas.openxmlformats.org/officeDocument/2006/relationships/font" Target="fonts/MerriweatherSans-boldItalic.fntdata"/><Relationship Id="rId89" Type="http://schemas.openxmlformats.org/officeDocument/2006/relationships/font" Target="fonts/MerriweatherSansSemiBold-bold.fntdata"/><Relationship Id="rId80" Type="http://schemas.openxmlformats.org/officeDocument/2006/relationships/font" Target="fonts/Raleway-regular.fntdata"/><Relationship Id="rId82" Type="http://schemas.openxmlformats.org/officeDocument/2006/relationships/font" Target="fonts/Raleway-italic.fntdata"/><Relationship Id="rId81" Type="http://schemas.openxmlformats.org/officeDocument/2006/relationships/font" Target="fonts/Raleway-bold.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14fe0c28e0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14fe0c28e0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14f4aabda1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14f4aabda1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14f4aabda1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14f4aabda1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14f4aabda1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14f4aabda1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14f4aabda1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14f4aabda1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14f4aabda1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14f4aabda1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14f4aabda1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14f4aabda1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14f4aabda1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14f4aabda1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14f4aabda1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14f4aabda1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14f4aabda1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14f4aabda1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14f4aabda1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14f4aabda1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14fe0c28e0_0_49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14fe0c28e0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14f4aabda1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14f4aabda1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14f4aabda1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14f4aabda1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14f4aabda1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14f4aabda1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14f4aabda1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14f4aabda1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14f4aabda1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14f4aabda1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14f4aabda1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14f4aabda1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14f4aabda1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14f4aabda1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14f4aabda1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14f4aabda1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14fe0c28e0_0_5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14fe0c28e0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14fe0c28e0_0_5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14fe0c28e0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14fe0c28e0_0_9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14fe0c28e0_0_9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15161f5a4f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15161f5a4f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14f4aabda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14f4aabda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14fe0c28e0_0_9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14fe0c28e0_0_9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14fe0c28e0_0_9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14fe0c28e0_0_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14fe0c28e0_0_9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14fe0c28e0_0_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14fe0c28e0_0_9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14fe0c28e0_0_9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14fe0c28e0_0_1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14fe0c28e0_0_1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14fe0c28e0_0_99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14fe0c28e0_0_9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14fe0c28e0_0_99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14fe0c28e0_0_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14fe0c28e0_0_9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14fe0c28e0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14fe0c28e0_0_50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14fe0c28e0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14fe0c28e0_0_97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14fe0c28e0_0_9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15161f5a4f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15161f5a4f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14f4aabda1_0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114f4aabda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14fe0c28e0_0_10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14fe0c28e0_0_1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14fe0c28e0_0_10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14fe0c28e0_0_1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14fe0c28e0_0_10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14fe0c28e0_0_1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14fe0c28e0_0_10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14fe0c28e0_0_1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14fe0c28e0_0_10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14fe0c28e0_0_1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15161f5a4f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115161f5a4f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14fe0c28e0_0_11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114fe0c28e0_0_1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14fe0c28e0_0_5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14fe0c28e0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14fe0c28e0_0_11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114fe0c28e0_0_1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14fe0c28e0_0_11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114fe0c28e0_0_1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14fe0c28e0_0_11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114fe0c28e0_0_1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15161f5a4f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115161f5a4f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14fe0c28e0_0_5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14fe0c28e0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IJERT: International Journal of Engineering Research &amp; Technology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14fe0c28e0_0_5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14fe0c28e0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14fe0c28e0_0_5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114fe0c28e0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IJERT: International Journal of Engineering Research &amp; Technology</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14fe0c28e0_0_5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14fe0c28e0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14fe0c28e0_0_5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114fe0c28e0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114fe0c28e0_0_5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114fe0c28e0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14f4aabda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14f4aabda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14fe0c28e0_0_5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114fe0c28e0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14fe0c28e0_0_5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114fe0c28e0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114fe0c28e0_0_5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114fe0c28e0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14fe0c28e0_0_59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14fe0c28e0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114fe0c28e0_0_6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114fe0c28e0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14fe0c28e0_0_60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114fe0c28e0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14f4aabda1_0_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114f4aabda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114f4aabda1_0_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114f4aabda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114fe0c28e0_0_5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114fe0c28e0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15161f5a4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115161f5a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14fe0c28e0_0_50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14fe0c28e0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114fe0c28e0_0_6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114fe0c28e0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114fe0c28e0_0_6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114fe0c28e0_0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14f4aabda1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14f4aabda1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14f4aabda1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14f4aabda1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3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chemeClr val="accent1"/>
        </a:solidFill>
      </p:bgPr>
    </p:bg>
    <p:spTree>
      <p:nvGrpSpPr>
        <p:cNvPr id="54" name="Shape 54"/>
        <p:cNvGrpSpPr/>
        <p:nvPr/>
      </p:nvGrpSpPr>
      <p:grpSpPr>
        <a:xfrm>
          <a:off x="0" y="0"/>
          <a:ext cx="0" cy="0"/>
          <a:chOff x="0" y="0"/>
          <a:chExt cx="0" cy="0"/>
        </a:xfrm>
      </p:grpSpPr>
      <p:sp>
        <p:nvSpPr>
          <p:cNvPr id="55" name="Google Shape;55;p14"/>
          <p:cNvSpPr/>
          <p:nvPr/>
        </p:nvSpPr>
        <p:spPr>
          <a:xfrm>
            <a:off x="2114500" y="4277700"/>
            <a:ext cx="4914900" cy="86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p:nvPr/>
        </p:nvSpPr>
        <p:spPr>
          <a:xfrm>
            <a:off x="2114500" y="0"/>
            <a:ext cx="4914900" cy="86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txBox="1"/>
          <p:nvPr>
            <p:ph type="ctrTitle"/>
          </p:nvPr>
        </p:nvSpPr>
        <p:spPr>
          <a:xfrm>
            <a:off x="1162175" y="866100"/>
            <a:ext cx="6819600" cy="3411300"/>
          </a:xfrm>
          <a:prstGeom prst="rect">
            <a:avLst/>
          </a:prstGeom>
        </p:spPr>
        <p:txBody>
          <a:bodyPr anchorCtr="0" anchor="ctr" bIns="0" lIns="0" spcFirstLastPara="1" rIns="0" wrap="square" tIns="0">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pic>
        <p:nvPicPr>
          <p:cNvPr id="58" name="Google Shape;58;p14"/>
          <p:cNvPicPr preferRelativeResize="0"/>
          <p:nvPr/>
        </p:nvPicPr>
        <p:blipFill rotWithShape="1">
          <a:blip r:embed="rId2">
            <a:alphaModFix/>
          </a:blip>
          <a:srcRect b="80672" l="29800" r="16448" t="2488"/>
          <a:stretch/>
        </p:blipFill>
        <p:spPr>
          <a:xfrm>
            <a:off x="2114500" y="0"/>
            <a:ext cx="4914998" cy="866101"/>
          </a:xfrm>
          <a:prstGeom prst="rect">
            <a:avLst/>
          </a:prstGeom>
          <a:noFill/>
          <a:ln>
            <a:noFill/>
          </a:ln>
        </p:spPr>
      </p:pic>
      <p:pic>
        <p:nvPicPr>
          <p:cNvPr id="59" name="Google Shape;59;p14"/>
          <p:cNvPicPr preferRelativeResize="0"/>
          <p:nvPr/>
        </p:nvPicPr>
        <p:blipFill rotWithShape="1">
          <a:blip r:embed="rId2">
            <a:alphaModFix/>
          </a:blip>
          <a:srcRect b="74690" l="7068" r="39179" t="8472"/>
          <a:stretch/>
        </p:blipFill>
        <p:spPr>
          <a:xfrm>
            <a:off x="2114550" y="4277475"/>
            <a:ext cx="4914902" cy="866025"/>
          </a:xfrm>
          <a:prstGeom prst="rect">
            <a:avLst/>
          </a:prstGeom>
          <a:noFill/>
          <a:ln>
            <a:noFill/>
          </a:ln>
        </p:spPr>
      </p:pic>
      <p:sp>
        <p:nvSpPr>
          <p:cNvPr id="60" name="Google Shape;60;p14"/>
          <p:cNvSpPr/>
          <p:nvPr/>
        </p:nvSpPr>
        <p:spPr>
          <a:xfrm>
            <a:off x="4168350" y="463878"/>
            <a:ext cx="807300" cy="807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solidFill>
          <a:schemeClr val="lt2"/>
        </a:solidFill>
      </p:bgPr>
    </p:bg>
    <p:spTree>
      <p:nvGrpSpPr>
        <p:cNvPr id="61" name="Shape 61"/>
        <p:cNvGrpSpPr/>
        <p:nvPr/>
      </p:nvGrpSpPr>
      <p:grpSpPr>
        <a:xfrm>
          <a:off x="0" y="0"/>
          <a:ext cx="0" cy="0"/>
          <a:chOff x="0" y="0"/>
          <a:chExt cx="0" cy="0"/>
        </a:xfrm>
      </p:grpSpPr>
      <p:sp>
        <p:nvSpPr>
          <p:cNvPr id="62" name="Google Shape;62;p15"/>
          <p:cNvSpPr txBox="1"/>
          <p:nvPr>
            <p:ph type="ctrTitle"/>
          </p:nvPr>
        </p:nvSpPr>
        <p:spPr>
          <a:xfrm>
            <a:off x="1162175" y="2014975"/>
            <a:ext cx="6819600" cy="660900"/>
          </a:xfrm>
          <a:prstGeom prst="rect">
            <a:avLst/>
          </a:prstGeom>
        </p:spPr>
        <p:txBody>
          <a:bodyPr anchorCtr="0" anchor="ctr" bIns="0" lIns="0" spcFirstLastPara="1" rIns="0" wrap="square" tIns="0">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63" name="Google Shape;63;p15"/>
          <p:cNvSpPr txBox="1"/>
          <p:nvPr>
            <p:ph idx="1" type="subTitle"/>
          </p:nvPr>
        </p:nvSpPr>
        <p:spPr>
          <a:xfrm>
            <a:off x="1162175" y="2772801"/>
            <a:ext cx="6819600" cy="3558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2"/>
              </a:buClr>
              <a:buSzPts val="2000"/>
              <a:buNone/>
              <a:defRPr>
                <a:solidFill>
                  <a:schemeClr val="accent2"/>
                </a:solidFill>
              </a:defRPr>
            </a:lvl1pPr>
            <a:lvl2pPr lvl="1" rtl="0" algn="ctr">
              <a:spcBef>
                <a:spcPts val="800"/>
              </a:spcBef>
              <a:spcAft>
                <a:spcPts val="0"/>
              </a:spcAft>
              <a:buClr>
                <a:schemeClr val="accent2"/>
              </a:buClr>
              <a:buSzPts val="3000"/>
              <a:buNone/>
              <a:defRPr sz="3000">
                <a:solidFill>
                  <a:schemeClr val="accent2"/>
                </a:solidFill>
              </a:defRPr>
            </a:lvl2pPr>
            <a:lvl3pPr lvl="2" rtl="0" algn="ctr">
              <a:spcBef>
                <a:spcPts val="800"/>
              </a:spcBef>
              <a:spcAft>
                <a:spcPts val="0"/>
              </a:spcAft>
              <a:buClr>
                <a:schemeClr val="accent2"/>
              </a:buClr>
              <a:buSzPts val="3000"/>
              <a:buNone/>
              <a:defRPr sz="3000">
                <a:solidFill>
                  <a:schemeClr val="accent2"/>
                </a:solidFill>
              </a:defRPr>
            </a:lvl3pPr>
            <a:lvl4pPr lvl="3" rtl="0" algn="ctr">
              <a:spcBef>
                <a:spcPts val="800"/>
              </a:spcBef>
              <a:spcAft>
                <a:spcPts val="0"/>
              </a:spcAft>
              <a:buClr>
                <a:schemeClr val="accent2"/>
              </a:buClr>
              <a:buSzPts val="3000"/>
              <a:buNone/>
              <a:defRPr sz="3000">
                <a:solidFill>
                  <a:schemeClr val="accent2"/>
                </a:solidFill>
              </a:defRPr>
            </a:lvl4pPr>
            <a:lvl5pPr lvl="4" rtl="0" algn="ctr">
              <a:spcBef>
                <a:spcPts val="800"/>
              </a:spcBef>
              <a:spcAft>
                <a:spcPts val="0"/>
              </a:spcAft>
              <a:buClr>
                <a:schemeClr val="accent2"/>
              </a:buClr>
              <a:buSzPts val="3000"/>
              <a:buNone/>
              <a:defRPr sz="3000">
                <a:solidFill>
                  <a:schemeClr val="accent2"/>
                </a:solidFill>
              </a:defRPr>
            </a:lvl5pPr>
            <a:lvl6pPr lvl="5" rtl="0" algn="ctr">
              <a:spcBef>
                <a:spcPts val="800"/>
              </a:spcBef>
              <a:spcAft>
                <a:spcPts val="0"/>
              </a:spcAft>
              <a:buClr>
                <a:schemeClr val="accent2"/>
              </a:buClr>
              <a:buSzPts val="3000"/>
              <a:buNone/>
              <a:defRPr sz="3000">
                <a:solidFill>
                  <a:schemeClr val="accent2"/>
                </a:solidFill>
              </a:defRPr>
            </a:lvl6pPr>
            <a:lvl7pPr lvl="6" rtl="0" algn="ctr">
              <a:spcBef>
                <a:spcPts val="800"/>
              </a:spcBef>
              <a:spcAft>
                <a:spcPts val="0"/>
              </a:spcAft>
              <a:buClr>
                <a:schemeClr val="accent2"/>
              </a:buClr>
              <a:buSzPts val="3000"/>
              <a:buNone/>
              <a:defRPr sz="3000">
                <a:solidFill>
                  <a:schemeClr val="accent2"/>
                </a:solidFill>
              </a:defRPr>
            </a:lvl7pPr>
            <a:lvl8pPr lvl="7" rtl="0" algn="ctr">
              <a:spcBef>
                <a:spcPts val="800"/>
              </a:spcBef>
              <a:spcAft>
                <a:spcPts val="0"/>
              </a:spcAft>
              <a:buClr>
                <a:schemeClr val="accent2"/>
              </a:buClr>
              <a:buSzPts val="3000"/>
              <a:buNone/>
              <a:defRPr sz="3000">
                <a:solidFill>
                  <a:schemeClr val="accent2"/>
                </a:solidFill>
              </a:defRPr>
            </a:lvl8pPr>
            <a:lvl9pPr lvl="8" rtl="0" algn="ctr">
              <a:spcBef>
                <a:spcPts val="800"/>
              </a:spcBef>
              <a:spcAft>
                <a:spcPts val="800"/>
              </a:spcAft>
              <a:buClr>
                <a:schemeClr val="accent2"/>
              </a:buClr>
              <a:buSzPts val="3000"/>
              <a:buNone/>
              <a:defRPr sz="3000">
                <a:solidFill>
                  <a:schemeClr val="accent2"/>
                </a:solidFill>
              </a:defRPr>
            </a:lvl9pPr>
          </a:lstStyle>
          <a:p/>
        </p:txBody>
      </p:sp>
      <p:sp>
        <p:nvSpPr>
          <p:cNvPr id="64" name="Google Shape;64;p15"/>
          <p:cNvSpPr/>
          <p:nvPr/>
        </p:nvSpPr>
        <p:spPr>
          <a:xfrm>
            <a:off x="2114500" y="4277700"/>
            <a:ext cx="4914900" cy="866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5"/>
          <p:cNvSpPr/>
          <p:nvPr/>
        </p:nvSpPr>
        <p:spPr>
          <a:xfrm>
            <a:off x="2114500" y="0"/>
            <a:ext cx="4914900" cy="866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 name="Google Shape;66;p15"/>
          <p:cNvPicPr preferRelativeResize="0"/>
          <p:nvPr/>
        </p:nvPicPr>
        <p:blipFill rotWithShape="1">
          <a:blip r:embed="rId2">
            <a:alphaModFix/>
          </a:blip>
          <a:srcRect b="80672" l="29800" r="16448" t="2488"/>
          <a:stretch/>
        </p:blipFill>
        <p:spPr>
          <a:xfrm>
            <a:off x="2114500" y="0"/>
            <a:ext cx="4914998" cy="866101"/>
          </a:xfrm>
          <a:prstGeom prst="rect">
            <a:avLst/>
          </a:prstGeom>
          <a:noFill/>
          <a:ln>
            <a:noFill/>
          </a:ln>
        </p:spPr>
      </p:pic>
      <p:pic>
        <p:nvPicPr>
          <p:cNvPr id="67" name="Google Shape;67;p15"/>
          <p:cNvPicPr preferRelativeResize="0"/>
          <p:nvPr/>
        </p:nvPicPr>
        <p:blipFill rotWithShape="1">
          <a:blip r:embed="rId2">
            <a:alphaModFix/>
          </a:blip>
          <a:srcRect b="74690" l="7068" r="39179" t="8472"/>
          <a:stretch/>
        </p:blipFill>
        <p:spPr>
          <a:xfrm>
            <a:off x="2114550" y="4277475"/>
            <a:ext cx="4914902" cy="866025"/>
          </a:xfrm>
          <a:prstGeom prst="rect">
            <a:avLst/>
          </a:prstGeom>
          <a:noFill/>
          <a:ln>
            <a:noFill/>
          </a:ln>
        </p:spPr>
      </p:pic>
      <p:sp>
        <p:nvSpPr>
          <p:cNvPr id="68" name="Google Shape;68;p15"/>
          <p:cNvSpPr/>
          <p:nvPr/>
        </p:nvSpPr>
        <p:spPr>
          <a:xfrm>
            <a:off x="4168350" y="463878"/>
            <a:ext cx="807300" cy="807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solidFill>
          <a:schemeClr val="accent1"/>
        </a:solidFill>
      </p:bgPr>
    </p:bg>
    <p:spTree>
      <p:nvGrpSpPr>
        <p:cNvPr id="69" name="Shape 69"/>
        <p:cNvGrpSpPr/>
        <p:nvPr/>
      </p:nvGrpSpPr>
      <p:grpSpPr>
        <a:xfrm>
          <a:off x="0" y="0"/>
          <a:ext cx="0" cy="0"/>
          <a:chOff x="0" y="0"/>
          <a:chExt cx="0" cy="0"/>
        </a:xfrm>
      </p:grpSpPr>
      <p:pic>
        <p:nvPicPr>
          <p:cNvPr id="70" name="Google Shape;70;p16"/>
          <p:cNvPicPr preferRelativeResize="0"/>
          <p:nvPr/>
        </p:nvPicPr>
        <p:blipFill>
          <a:blip r:embed="rId2">
            <a:alphaModFix amt="32000"/>
          </a:blip>
          <a:stretch>
            <a:fillRect/>
          </a:stretch>
        </p:blipFill>
        <p:spPr>
          <a:xfrm>
            <a:off x="0" y="24"/>
            <a:ext cx="9143990" cy="5143500"/>
          </a:xfrm>
          <a:prstGeom prst="rect">
            <a:avLst/>
          </a:prstGeom>
          <a:noFill/>
          <a:ln>
            <a:noFill/>
          </a:ln>
        </p:spPr>
      </p:pic>
      <p:sp>
        <p:nvSpPr>
          <p:cNvPr id="71" name="Google Shape;71;p16"/>
          <p:cNvSpPr/>
          <p:nvPr/>
        </p:nvSpPr>
        <p:spPr>
          <a:xfrm>
            <a:off x="2413200" y="412950"/>
            <a:ext cx="4317600" cy="4317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 name="Google Shape;72;p16"/>
          <p:cNvPicPr preferRelativeResize="0"/>
          <p:nvPr/>
        </p:nvPicPr>
        <p:blipFill rotWithShape="1">
          <a:blip r:embed="rId3">
            <a:alphaModFix amt="26000"/>
          </a:blip>
          <a:srcRect b="8056" l="26390" r="26390" t="8022"/>
          <a:stretch/>
        </p:blipFill>
        <p:spPr>
          <a:xfrm>
            <a:off x="2413150" y="412950"/>
            <a:ext cx="4317600" cy="4317600"/>
          </a:xfrm>
          <a:prstGeom prst="ellipse">
            <a:avLst/>
          </a:prstGeom>
          <a:noFill/>
          <a:ln>
            <a:noFill/>
          </a:ln>
        </p:spPr>
      </p:pic>
      <p:sp>
        <p:nvSpPr>
          <p:cNvPr id="73" name="Google Shape;73;p16"/>
          <p:cNvSpPr txBox="1"/>
          <p:nvPr>
            <p:ph idx="1" type="body"/>
          </p:nvPr>
        </p:nvSpPr>
        <p:spPr>
          <a:xfrm>
            <a:off x="1678675" y="2161800"/>
            <a:ext cx="5786700" cy="819900"/>
          </a:xfrm>
          <a:prstGeom prst="rect">
            <a:avLst/>
          </a:prstGeom>
          <a:effectLst>
            <a:outerShdw blurRad="42863" rotWithShape="0" algn="bl" dir="5400000" dist="9525">
              <a:schemeClr val="dk1">
                <a:alpha val="20000"/>
              </a:schemeClr>
            </a:outerShdw>
          </a:effectLst>
        </p:spPr>
        <p:txBody>
          <a:bodyPr anchorCtr="0" anchor="ctr" bIns="0" lIns="0" spcFirstLastPara="1" rIns="0" wrap="square" tIns="0">
            <a:noAutofit/>
          </a:bodyPr>
          <a:lstStyle>
            <a:lvl1pPr indent="-431800" lvl="0" marL="457200" rtl="0" algn="ctr">
              <a:spcBef>
                <a:spcPts val="0"/>
              </a:spcBef>
              <a:spcAft>
                <a:spcPts val="0"/>
              </a:spcAft>
              <a:buClr>
                <a:schemeClr val="lt1"/>
              </a:buClr>
              <a:buSzPts val="3200"/>
              <a:buFont typeface="Abril Fatface"/>
              <a:buChar char="●"/>
              <a:defRPr sz="3200">
                <a:solidFill>
                  <a:schemeClr val="lt1"/>
                </a:solidFill>
                <a:latin typeface="Abril Fatface"/>
                <a:ea typeface="Abril Fatface"/>
                <a:cs typeface="Abril Fatface"/>
                <a:sym typeface="Abril Fatface"/>
              </a:defRPr>
            </a:lvl1pPr>
            <a:lvl2pPr indent="-431800" lvl="1" marL="914400" rtl="0" algn="ctr">
              <a:spcBef>
                <a:spcPts val="800"/>
              </a:spcBef>
              <a:spcAft>
                <a:spcPts val="0"/>
              </a:spcAft>
              <a:buClr>
                <a:schemeClr val="lt1"/>
              </a:buClr>
              <a:buSzPts val="3200"/>
              <a:buFont typeface="Abril Fatface"/>
              <a:buChar char="○"/>
              <a:defRPr sz="3200">
                <a:solidFill>
                  <a:schemeClr val="lt1"/>
                </a:solidFill>
                <a:latin typeface="Abril Fatface"/>
                <a:ea typeface="Abril Fatface"/>
                <a:cs typeface="Abril Fatface"/>
                <a:sym typeface="Abril Fatface"/>
              </a:defRPr>
            </a:lvl2pPr>
            <a:lvl3pPr indent="-431800" lvl="2" marL="1371600" rtl="0" algn="ctr">
              <a:spcBef>
                <a:spcPts val="800"/>
              </a:spcBef>
              <a:spcAft>
                <a:spcPts val="0"/>
              </a:spcAft>
              <a:buClr>
                <a:schemeClr val="lt1"/>
              </a:buClr>
              <a:buSzPts val="3200"/>
              <a:buFont typeface="Abril Fatface"/>
              <a:buChar char="■"/>
              <a:defRPr sz="3200">
                <a:solidFill>
                  <a:schemeClr val="lt1"/>
                </a:solidFill>
                <a:latin typeface="Abril Fatface"/>
                <a:ea typeface="Abril Fatface"/>
                <a:cs typeface="Abril Fatface"/>
                <a:sym typeface="Abril Fatface"/>
              </a:defRPr>
            </a:lvl3pPr>
            <a:lvl4pPr indent="-431800" lvl="3" marL="1828800" rtl="0" algn="ctr">
              <a:spcBef>
                <a:spcPts val="800"/>
              </a:spcBef>
              <a:spcAft>
                <a:spcPts val="0"/>
              </a:spcAft>
              <a:buClr>
                <a:schemeClr val="lt1"/>
              </a:buClr>
              <a:buSzPts val="3200"/>
              <a:buFont typeface="Abril Fatface"/>
              <a:buChar char="●"/>
              <a:defRPr sz="3200">
                <a:solidFill>
                  <a:schemeClr val="lt1"/>
                </a:solidFill>
                <a:latin typeface="Abril Fatface"/>
                <a:ea typeface="Abril Fatface"/>
                <a:cs typeface="Abril Fatface"/>
                <a:sym typeface="Abril Fatface"/>
              </a:defRPr>
            </a:lvl4pPr>
            <a:lvl5pPr indent="-431800" lvl="4" marL="2286000" rtl="0" algn="ctr">
              <a:spcBef>
                <a:spcPts val="800"/>
              </a:spcBef>
              <a:spcAft>
                <a:spcPts val="0"/>
              </a:spcAft>
              <a:buClr>
                <a:schemeClr val="lt1"/>
              </a:buClr>
              <a:buSzPts val="3200"/>
              <a:buFont typeface="Abril Fatface"/>
              <a:buChar char="○"/>
              <a:defRPr sz="3200">
                <a:solidFill>
                  <a:schemeClr val="lt1"/>
                </a:solidFill>
                <a:latin typeface="Abril Fatface"/>
                <a:ea typeface="Abril Fatface"/>
                <a:cs typeface="Abril Fatface"/>
                <a:sym typeface="Abril Fatface"/>
              </a:defRPr>
            </a:lvl5pPr>
            <a:lvl6pPr indent="-431800" lvl="5" marL="2743200" rtl="0" algn="ctr">
              <a:spcBef>
                <a:spcPts val="800"/>
              </a:spcBef>
              <a:spcAft>
                <a:spcPts val="0"/>
              </a:spcAft>
              <a:buClr>
                <a:schemeClr val="lt1"/>
              </a:buClr>
              <a:buSzPts val="3200"/>
              <a:buFont typeface="Abril Fatface"/>
              <a:buChar char="■"/>
              <a:defRPr sz="3200">
                <a:solidFill>
                  <a:schemeClr val="lt1"/>
                </a:solidFill>
                <a:latin typeface="Abril Fatface"/>
                <a:ea typeface="Abril Fatface"/>
                <a:cs typeface="Abril Fatface"/>
                <a:sym typeface="Abril Fatface"/>
              </a:defRPr>
            </a:lvl6pPr>
            <a:lvl7pPr indent="-431800" lvl="6" marL="3200400" rtl="0" algn="ctr">
              <a:spcBef>
                <a:spcPts val="800"/>
              </a:spcBef>
              <a:spcAft>
                <a:spcPts val="0"/>
              </a:spcAft>
              <a:buClr>
                <a:schemeClr val="lt1"/>
              </a:buClr>
              <a:buSzPts val="3200"/>
              <a:buFont typeface="Abril Fatface"/>
              <a:buChar char="●"/>
              <a:defRPr sz="3200">
                <a:solidFill>
                  <a:schemeClr val="lt1"/>
                </a:solidFill>
                <a:latin typeface="Abril Fatface"/>
                <a:ea typeface="Abril Fatface"/>
                <a:cs typeface="Abril Fatface"/>
                <a:sym typeface="Abril Fatface"/>
              </a:defRPr>
            </a:lvl7pPr>
            <a:lvl8pPr indent="-431800" lvl="7" marL="3657600" rtl="0" algn="ctr">
              <a:spcBef>
                <a:spcPts val="800"/>
              </a:spcBef>
              <a:spcAft>
                <a:spcPts val="0"/>
              </a:spcAft>
              <a:buClr>
                <a:schemeClr val="lt1"/>
              </a:buClr>
              <a:buSzPts val="3200"/>
              <a:buFont typeface="Abril Fatface"/>
              <a:buChar char="○"/>
              <a:defRPr sz="3200">
                <a:solidFill>
                  <a:schemeClr val="lt1"/>
                </a:solidFill>
                <a:latin typeface="Abril Fatface"/>
                <a:ea typeface="Abril Fatface"/>
                <a:cs typeface="Abril Fatface"/>
                <a:sym typeface="Abril Fatface"/>
              </a:defRPr>
            </a:lvl8pPr>
            <a:lvl9pPr indent="-431800" lvl="8" marL="4114800" rtl="0" algn="ctr">
              <a:spcBef>
                <a:spcPts val="800"/>
              </a:spcBef>
              <a:spcAft>
                <a:spcPts val="800"/>
              </a:spcAft>
              <a:buClr>
                <a:schemeClr val="lt1"/>
              </a:buClr>
              <a:buSzPts val="3200"/>
              <a:buFont typeface="Abril Fatface"/>
              <a:buChar char="■"/>
              <a:defRPr sz="3200">
                <a:solidFill>
                  <a:schemeClr val="lt1"/>
                </a:solidFill>
                <a:latin typeface="Abril Fatface"/>
                <a:ea typeface="Abril Fatface"/>
                <a:cs typeface="Abril Fatface"/>
                <a:sym typeface="Abril Fatface"/>
              </a:defRPr>
            </a:lvl9pPr>
          </a:lstStyle>
          <a:p/>
        </p:txBody>
      </p:sp>
      <p:sp>
        <p:nvSpPr>
          <p:cNvPr id="74" name="Google Shape;74;p16"/>
          <p:cNvSpPr txBox="1"/>
          <p:nvPr>
            <p:ph idx="12" type="sldNum"/>
          </p:nvPr>
        </p:nvSpPr>
        <p:spPr>
          <a:xfrm>
            <a:off x="3923800" y="4730550"/>
            <a:ext cx="1296300" cy="4128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75" name="Shape 75"/>
        <p:cNvGrpSpPr/>
        <p:nvPr/>
      </p:nvGrpSpPr>
      <p:grpSpPr>
        <a:xfrm>
          <a:off x="0" y="0"/>
          <a:ext cx="0" cy="0"/>
          <a:chOff x="0" y="0"/>
          <a:chExt cx="0" cy="0"/>
        </a:xfrm>
      </p:grpSpPr>
      <p:sp>
        <p:nvSpPr>
          <p:cNvPr id="76" name="Google Shape;76;p17"/>
          <p:cNvSpPr/>
          <p:nvPr/>
        </p:nvSpPr>
        <p:spPr>
          <a:xfrm>
            <a:off x="0" y="4387900"/>
            <a:ext cx="9144000" cy="75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 name="Google Shape;77;p17"/>
          <p:cNvPicPr preferRelativeResize="0"/>
          <p:nvPr/>
        </p:nvPicPr>
        <p:blipFill rotWithShape="1">
          <a:blip r:embed="rId2">
            <a:alphaModFix amt="70000"/>
          </a:blip>
          <a:srcRect b="47230" l="0" r="0" t="38079"/>
          <a:stretch/>
        </p:blipFill>
        <p:spPr>
          <a:xfrm>
            <a:off x="0" y="4387852"/>
            <a:ext cx="9144000" cy="755625"/>
          </a:xfrm>
          <a:prstGeom prst="rect">
            <a:avLst/>
          </a:prstGeom>
          <a:noFill/>
          <a:ln>
            <a:noFill/>
          </a:ln>
        </p:spPr>
      </p:pic>
      <p:sp>
        <p:nvSpPr>
          <p:cNvPr id="78" name="Google Shape;78;p17"/>
          <p:cNvSpPr txBox="1"/>
          <p:nvPr>
            <p:ph type="title"/>
          </p:nvPr>
        </p:nvSpPr>
        <p:spPr>
          <a:xfrm>
            <a:off x="855300" y="0"/>
            <a:ext cx="7433400" cy="1017000"/>
          </a:xfrm>
          <a:prstGeom prst="rect">
            <a:avLst/>
          </a:prstGeom>
        </p:spPr>
        <p:txBody>
          <a:bodyPr anchorCtr="0" anchor="ctr" bIns="0" lIns="0" spcFirstLastPara="1" rIns="0" wrap="square" tIns="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79" name="Google Shape;79;p17"/>
          <p:cNvSpPr txBox="1"/>
          <p:nvPr>
            <p:ph idx="1" type="body"/>
          </p:nvPr>
        </p:nvSpPr>
        <p:spPr>
          <a:xfrm>
            <a:off x="855300" y="1430147"/>
            <a:ext cx="7433400" cy="30339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a:lvl1pPr>
            <a:lvl2pPr indent="-355600" lvl="1" marL="914400" rtl="0">
              <a:spcBef>
                <a:spcPts val="800"/>
              </a:spcBef>
              <a:spcAft>
                <a:spcPts val="0"/>
              </a:spcAft>
              <a:buSzPts val="2000"/>
              <a:buChar char="○"/>
              <a:defRPr/>
            </a:lvl2pPr>
            <a:lvl3pPr indent="-355600" lvl="2" marL="1371600" rtl="0">
              <a:spcBef>
                <a:spcPts val="800"/>
              </a:spcBef>
              <a:spcAft>
                <a:spcPts val="0"/>
              </a:spcAft>
              <a:buSzPts val="2000"/>
              <a:buChar char="■"/>
              <a:defRPr/>
            </a:lvl3pPr>
            <a:lvl4pPr indent="-355600" lvl="3" marL="1828800" rtl="0">
              <a:spcBef>
                <a:spcPts val="800"/>
              </a:spcBef>
              <a:spcAft>
                <a:spcPts val="0"/>
              </a:spcAft>
              <a:buSzPts val="2000"/>
              <a:buChar char="●"/>
              <a:defRPr/>
            </a:lvl4pPr>
            <a:lvl5pPr indent="-355600" lvl="4" marL="2286000" rtl="0">
              <a:spcBef>
                <a:spcPts val="800"/>
              </a:spcBef>
              <a:spcAft>
                <a:spcPts val="0"/>
              </a:spcAft>
              <a:buSzPts val="2000"/>
              <a:buChar char="○"/>
              <a:defRPr/>
            </a:lvl5pPr>
            <a:lvl6pPr indent="-355600" lvl="5" marL="2743200" rtl="0">
              <a:spcBef>
                <a:spcPts val="800"/>
              </a:spcBef>
              <a:spcAft>
                <a:spcPts val="0"/>
              </a:spcAft>
              <a:buSzPts val="2000"/>
              <a:buChar char="■"/>
              <a:defRPr/>
            </a:lvl6pPr>
            <a:lvl7pPr indent="-355600" lvl="6" marL="3200400" rtl="0">
              <a:spcBef>
                <a:spcPts val="800"/>
              </a:spcBef>
              <a:spcAft>
                <a:spcPts val="0"/>
              </a:spcAft>
              <a:buSzPts val="2000"/>
              <a:buChar char="●"/>
              <a:defRPr/>
            </a:lvl7pPr>
            <a:lvl8pPr indent="-355600" lvl="7" marL="3657600" rtl="0">
              <a:spcBef>
                <a:spcPts val="800"/>
              </a:spcBef>
              <a:spcAft>
                <a:spcPts val="0"/>
              </a:spcAft>
              <a:buSzPts val="2000"/>
              <a:buChar char="○"/>
              <a:defRPr/>
            </a:lvl8pPr>
            <a:lvl9pPr indent="-355600" lvl="8" marL="4114800" rtl="0">
              <a:spcBef>
                <a:spcPts val="800"/>
              </a:spcBef>
              <a:spcAft>
                <a:spcPts val="800"/>
              </a:spcAft>
              <a:buSzPts val="2000"/>
              <a:buChar char="■"/>
              <a:defRPr/>
            </a:lvl9pPr>
          </a:lstStyle>
          <a:p/>
        </p:txBody>
      </p:sp>
      <p:sp>
        <p:nvSpPr>
          <p:cNvPr id="80" name="Google Shape;80;p17"/>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81" name="Google Shape;81;p17"/>
          <p:cNvGrpSpPr/>
          <p:nvPr/>
        </p:nvGrpSpPr>
        <p:grpSpPr>
          <a:xfrm>
            <a:off x="3972800" y="964625"/>
            <a:ext cx="1198500" cy="123600"/>
            <a:chOff x="3972800" y="855475"/>
            <a:chExt cx="1198500" cy="123600"/>
          </a:xfrm>
        </p:grpSpPr>
        <p:cxnSp>
          <p:nvCxnSpPr>
            <p:cNvPr id="82" name="Google Shape;82;p17"/>
            <p:cNvCxnSpPr/>
            <p:nvPr/>
          </p:nvCxnSpPr>
          <p:spPr>
            <a:xfrm>
              <a:off x="3972800" y="914834"/>
              <a:ext cx="1198500" cy="0"/>
            </a:xfrm>
            <a:prstGeom prst="straightConnector1">
              <a:avLst/>
            </a:prstGeom>
            <a:noFill/>
            <a:ln cap="flat" cmpd="sng" w="9525">
              <a:solidFill>
                <a:schemeClr val="accent3"/>
              </a:solidFill>
              <a:prstDash val="solid"/>
              <a:round/>
              <a:headEnd len="med" w="med" type="oval"/>
              <a:tailEnd len="med" w="med" type="oval"/>
            </a:ln>
          </p:spPr>
        </p:cxnSp>
        <p:sp>
          <p:nvSpPr>
            <p:cNvPr id="83" name="Google Shape;83;p17"/>
            <p:cNvSpPr/>
            <p:nvPr/>
          </p:nvSpPr>
          <p:spPr>
            <a:xfrm>
              <a:off x="4510248" y="855475"/>
              <a:ext cx="123600" cy="123600"/>
            </a:xfrm>
            <a:prstGeom prst="ellipse">
              <a:avLst/>
            </a:pr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84" name="Shape 84"/>
        <p:cNvGrpSpPr/>
        <p:nvPr/>
      </p:nvGrpSpPr>
      <p:grpSpPr>
        <a:xfrm>
          <a:off x="0" y="0"/>
          <a:ext cx="0" cy="0"/>
          <a:chOff x="0" y="0"/>
          <a:chExt cx="0" cy="0"/>
        </a:xfrm>
      </p:grpSpPr>
      <p:sp>
        <p:nvSpPr>
          <p:cNvPr id="85" name="Google Shape;85;p18"/>
          <p:cNvSpPr/>
          <p:nvPr/>
        </p:nvSpPr>
        <p:spPr>
          <a:xfrm>
            <a:off x="0" y="4387900"/>
            <a:ext cx="9144000" cy="75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 name="Google Shape;86;p18"/>
          <p:cNvPicPr preferRelativeResize="0"/>
          <p:nvPr/>
        </p:nvPicPr>
        <p:blipFill rotWithShape="1">
          <a:blip r:embed="rId2">
            <a:alphaModFix amt="70000"/>
          </a:blip>
          <a:srcRect b="47230" l="0" r="0" t="38079"/>
          <a:stretch/>
        </p:blipFill>
        <p:spPr>
          <a:xfrm>
            <a:off x="0" y="4387852"/>
            <a:ext cx="9144000" cy="755625"/>
          </a:xfrm>
          <a:prstGeom prst="rect">
            <a:avLst/>
          </a:prstGeom>
          <a:noFill/>
          <a:ln>
            <a:noFill/>
          </a:ln>
        </p:spPr>
      </p:pic>
      <p:sp>
        <p:nvSpPr>
          <p:cNvPr id="87" name="Google Shape;87;p18"/>
          <p:cNvSpPr txBox="1"/>
          <p:nvPr>
            <p:ph type="title"/>
          </p:nvPr>
        </p:nvSpPr>
        <p:spPr>
          <a:xfrm>
            <a:off x="855300" y="0"/>
            <a:ext cx="7433400" cy="1017000"/>
          </a:xfrm>
          <a:prstGeom prst="rect">
            <a:avLst/>
          </a:prstGeom>
        </p:spPr>
        <p:txBody>
          <a:bodyPr anchorCtr="0" anchor="ctr" bIns="0" lIns="0" spcFirstLastPara="1" rIns="0" wrap="square" tIns="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88" name="Google Shape;88;p18"/>
          <p:cNvSpPr txBox="1"/>
          <p:nvPr>
            <p:ph idx="1" type="body"/>
          </p:nvPr>
        </p:nvSpPr>
        <p:spPr>
          <a:xfrm>
            <a:off x="855275" y="1430150"/>
            <a:ext cx="3473100" cy="26931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800"/>
              </a:spcBef>
              <a:spcAft>
                <a:spcPts val="0"/>
              </a:spcAft>
              <a:buSzPts val="1800"/>
              <a:buChar char="○"/>
              <a:defRPr sz="1800"/>
            </a:lvl2pPr>
            <a:lvl3pPr indent="-342900" lvl="2" marL="1371600" rtl="0">
              <a:spcBef>
                <a:spcPts val="800"/>
              </a:spcBef>
              <a:spcAft>
                <a:spcPts val="0"/>
              </a:spcAft>
              <a:buSzPts val="1800"/>
              <a:buChar char="■"/>
              <a:defRPr sz="1800"/>
            </a:lvl3pPr>
            <a:lvl4pPr indent="-342900" lvl="3" marL="1828800" rtl="0">
              <a:spcBef>
                <a:spcPts val="800"/>
              </a:spcBef>
              <a:spcAft>
                <a:spcPts val="0"/>
              </a:spcAft>
              <a:buSzPts val="1800"/>
              <a:buChar char="●"/>
              <a:defRPr sz="1800"/>
            </a:lvl4pPr>
            <a:lvl5pPr indent="-342900" lvl="4" marL="2286000" rtl="0">
              <a:spcBef>
                <a:spcPts val="800"/>
              </a:spcBef>
              <a:spcAft>
                <a:spcPts val="0"/>
              </a:spcAft>
              <a:buSzPts val="1800"/>
              <a:buChar char="○"/>
              <a:defRPr sz="1800"/>
            </a:lvl5pPr>
            <a:lvl6pPr indent="-342900" lvl="5" marL="2743200" rtl="0">
              <a:spcBef>
                <a:spcPts val="800"/>
              </a:spcBef>
              <a:spcAft>
                <a:spcPts val="0"/>
              </a:spcAft>
              <a:buSzPts val="1800"/>
              <a:buChar char="■"/>
              <a:defRPr sz="1800"/>
            </a:lvl6pPr>
            <a:lvl7pPr indent="-342900" lvl="6" marL="3200400" rtl="0">
              <a:spcBef>
                <a:spcPts val="800"/>
              </a:spcBef>
              <a:spcAft>
                <a:spcPts val="0"/>
              </a:spcAft>
              <a:buSzPts val="1800"/>
              <a:buChar char="●"/>
              <a:defRPr sz="1800"/>
            </a:lvl7pPr>
            <a:lvl8pPr indent="-342900" lvl="7" marL="3657600" rtl="0">
              <a:spcBef>
                <a:spcPts val="800"/>
              </a:spcBef>
              <a:spcAft>
                <a:spcPts val="0"/>
              </a:spcAft>
              <a:buSzPts val="1800"/>
              <a:buChar char="○"/>
              <a:defRPr sz="1800"/>
            </a:lvl8pPr>
            <a:lvl9pPr indent="-342900" lvl="8" marL="4114800" rtl="0">
              <a:spcBef>
                <a:spcPts val="800"/>
              </a:spcBef>
              <a:spcAft>
                <a:spcPts val="800"/>
              </a:spcAft>
              <a:buSzPts val="1800"/>
              <a:buChar char="■"/>
              <a:defRPr sz="1800"/>
            </a:lvl9pPr>
          </a:lstStyle>
          <a:p/>
        </p:txBody>
      </p:sp>
      <p:sp>
        <p:nvSpPr>
          <p:cNvPr id="89" name="Google Shape;89;p18"/>
          <p:cNvSpPr txBox="1"/>
          <p:nvPr>
            <p:ph idx="2" type="body"/>
          </p:nvPr>
        </p:nvSpPr>
        <p:spPr>
          <a:xfrm>
            <a:off x="4815599" y="1430150"/>
            <a:ext cx="3473100" cy="26931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800"/>
              </a:spcBef>
              <a:spcAft>
                <a:spcPts val="0"/>
              </a:spcAft>
              <a:buSzPts val="1800"/>
              <a:buChar char="○"/>
              <a:defRPr sz="1800"/>
            </a:lvl2pPr>
            <a:lvl3pPr indent="-342900" lvl="2" marL="1371600" rtl="0">
              <a:spcBef>
                <a:spcPts val="800"/>
              </a:spcBef>
              <a:spcAft>
                <a:spcPts val="0"/>
              </a:spcAft>
              <a:buSzPts val="1800"/>
              <a:buChar char="■"/>
              <a:defRPr sz="1800"/>
            </a:lvl3pPr>
            <a:lvl4pPr indent="-342900" lvl="3" marL="1828800" rtl="0">
              <a:spcBef>
                <a:spcPts val="800"/>
              </a:spcBef>
              <a:spcAft>
                <a:spcPts val="0"/>
              </a:spcAft>
              <a:buSzPts val="1800"/>
              <a:buChar char="●"/>
              <a:defRPr sz="1800"/>
            </a:lvl4pPr>
            <a:lvl5pPr indent="-342900" lvl="4" marL="2286000" rtl="0">
              <a:spcBef>
                <a:spcPts val="800"/>
              </a:spcBef>
              <a:spcAft>
                <a:spcPts val="0"/>
              </a:spcAft>
              <a:buSzPts val="1800"/>
              <a:buChar char="○"/>
              <a:defRPr sz="1800"/>
            </a:lvl5pPr>
            <a:lvl6pPr indent="-342900" lvl="5" marL="2743200" rtl="0">
              <a:spcBef>
                <a:spcPts val="800"/>
              </a:spcBef>
              <a:spcAft>
                <a:spcPts val="0"/>
              </a:spcAft>
              <a:buSzPts val="1800"/>
              <a:buChar char="■"/>
              <a:defRPr sz="1800"/>
            </a:lvl6pPr>
            <a:lvl7pPr indent="-342900" lvl="6" marL="3200400" rtl="0">
              <a:spcBef>
                <a:spcPts val="800"/>
              </a:spcBef>
              <a:spcAft>
                <a:spcPts val="0"/>
              </a:spcAft>
              <a:buSzPts val="1800"/>
              <a:buChar char="●"/>
              <a:defRPr sz="1800"/>
            </a:lvl7pPr>
            <a:lvl8pPr indent="-342900" lvl="7" marL="3657600" rtl="0">
              <a:spcBef>
                <a:spcPts val="800"/>
              </a:spcBef>
              <a:spcAft>
                <a:spcPts val="0"/>
              </a:spcAft>
              <a:buSzPts val="1800"/>
              <a:buChar char="○"/>
              <a:defRPr sz="1800"/>
            </a:lvl8pPr>
            <a:lvl9pPr indent="-342900" lvl="8" marL="4114800" rtl="0">
              <a:spcBef>
                <a:spcPts val="800"/>
              </a:spcBef>
              <a:spcAft>
                <a:spcPts val="800"/>
              </a:spcAft>
              <a:buSzPts val="1800"/>
              <a:buChar char="■"/>
              <a:defRPr sz="1800"/>
            </a:lvl9pPr>
          </a:lstStyle>
          <a:p/>
        </p:txBody>
      </p:sp>
      <p:sp>
        <p:nvSpPr>
          <p:cNvPr id="90" name="Google Shape;90;p18"/>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91" name="Google Shape;91;p18"/>
          <p:cNvGrpSpPr/>
          <p:nvPr/>
        </p:nvGrpSpPr>
        <p:grpSpPr>
          <a:xfrm>
            <a:off x="3972800" y="964625"/>
            <a:ext cx="1198500" cy="123600"/>
            <a:chOff x="3972800" y="855475"/>
            <a:chExt cx="1198500" cy="123600"/>
          </a:xfrm>
        </p:grpSpPr>
        <p:cxnSp>
          <p:nvCxnSpPr>
            <p:cNvPr id="92" name="Google Shape;92;p18"/>
            <p:cNvCxnSpPr/>
            <p:nvPr/>
          </p:nvCxnSpPr>
          <p:spPr>
            <a:xfrm>
              <a:off x="3972800" y="914834"/>
              <a:ext cx="1198500" cy="0"/>
            </a:xfrm>
            <a:prstGeom prst="straightConnector1">
              <a:avLst/>
            </a:prstGeom>
            <a:noFill/>
            <a:ln cap="flat" cmpd="sng" w="9525">
              <a:solidFill>
                <a:schemeClr val="accent3"/>
              </a:solidFill>
              <a:prstDash val="solid"/>
              <a:round/>
              <a:headEnd len="med" w="med" type="oval"/>
              <a:tailEnd len="med" w="med" type="oval"/>
            </a:ln>
          </p:spPr>
        </p:cxnSp>
        <p:sp>
          <p:nvSpPr>
            <p:cNvPr id="93" name="Google Shape;93;p18"/>
            <p:cNvSpPr/>
            <p:nvPr/>
          </p:nvSpPr>
          <p:spPr>
            <a:xfrm>
              <a:off x="4510248" y="855475"/>
              <a:ext cx="123600" cy="123600"/>
            </a:xfrm>
            <a:prstGeom prst="ellipse">
              <a:avLst/>
            </a:pr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94" name="Shape 94"/>
        <p:cNvGrpSpPr/>
        <p:nvPr/>
      </p:nvGrpSpPr>
      <p:grpSpPr>
        <a:xfrm>
          <a:off x="0" y="0"/>
          <a:ext cx="0" cy="0"/>
          <a:chOff x="0" y="0"/>
          <a:chExt cx="0" cy="0"/>
        </a:xfrm>
      </p:grpSpPr>
      <p:sp>
        <p:nvSpPr>
          <p:cNvPr id="95" name="Google Shape;95;p19"/>
          <p:cNvSpPr/>
          <p:nvPr/>
        </p:nvSpPr>
        <p:spPr>
          <a:xfrm>
            <a:off x="0" y="4387900"/>
            <a:ext cx="9144000" cy="75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 name="Google Shape;96;p19"/>
          <p:cNvPicPr preferRelativeResize="0"/>
          <p:nvPr/>
        </p:nvPicPr>
        <p:blipFill rotWithShape="1">
          <a:blip r:embed="rId2">
            <a:alphaModFix amt="70000"/>
          </a:blip>
          <a:srcRect b="47230" l="0" r="0" t="38079"/>
          <a:stretch/>
        </p:blipFill>
        <p:spPr>
          <a:xfrm>
            <a:off x="0" y="4387852"/>
            <a:ext cx="9144000" cy="755625"/>
          </a:xfrm>
          <a:prstGeom prst="rect">
            <a:avLst/>
          </a:prstGeom>
          <a:noFill/>
          <a:ln>
            <a:noFill/>
          </a:ln>
        </p:spPr>
      </p:pic>
      <p:sp>
        <p:nvSpPr>
          <p:cNvPr id="97" name="Google Shape;97;p19"/>
          <p:cNvSpPr txBox="1"/>
          <p:nvPr>
            <p:ph type="title"/>
          </p:nvPr>
        </p:nvSpPr>
        <p:spPr>
          <a:xfrm>
            <a:off x="855300" y="0"/>
            <a:ext cx="7433400" cy="1017000"/>
          </a:xfrm>
          <a:prstGeom prst="rect">
            <a:avLst/>
          </a:prstGeom>
        </p:spPr>
        <p:txBody>
          <a:bodyPr anchorCtr="0" anchor="ctr" bIns="0" lIns="0" spcFirstLastPara="1" rIns="0" wrap="square" tIns="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98" name="Google Shape;98;p19"/>
          <p:cNvSpPr txBox="1"/>
          <p:nvPr>
            <p:ph idx="1" type="body"/>
          </p:nvPr>
        </p:nvSpPr>
        <p:spPr>
          <a:xfrm>
            <a:off x="855300" y="1430150"/>
            <a:ext cx="2315700" cy="27975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99" name="Google Shape;99;p19"/>
          <p:cNvSpPr txBox="1"/>
          <p:nvPr>
            <p:ph idx="2" type="body"/>
          </p:nvPr>
        </p:nvSpPr>
        <p:spPr>
          <a:xfrm>
            <a:off x="3414199" y="1430150"/>
            <a:ext cx="2315700" cy="27975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100" name="Google Shape;100;p19"/>
          <p:cNvSpPr txBox="1"/>
          <p:nvPr>
            <p:ph idx="3" type="body"/>
          </p:nvPr>
        </p:nvSpPr>
        <p:spPr>
          <a:xfrm>
            <a:off x="5973097" y="1430150"/>
            <a:ext cx="2315700" cy="27975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101" name="Google Shape;101;p19"/>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102" name="Google Shape;102;p19"/>
          <p:cNvGrpSpPr/>
          <p:nvPr/>
        </p:nvGrpSpPr>
        <p:grpSpPr>
          <a:xfrm>
            <a:off x="3972800" y="964625"/>
            <a:ext cx="1198500" cy="123600"/>
            <a:chOff x="3972800" y="855475"/>
            <a:chExt cx="1198500" cy="123600"/>
          </a:xfrm>
        </p:grpSpPr>
        <p:cxnSp>
          <p:nvCxnSpPr>
            <p:cNvPr id="103" name="Google Shape;103;p19"/>
            <p:cNvCxnSpPr/>
            <p:nvPr/>
          </p:nvCxnSpPr>
          <p:spPr>
            <a:xfrm>
              <a:off x="3972800" y="914834"/>
              <a:ext cx="1198500" cy="0"/>
            </a:xfrm>
            <a:prstGeom prst="straightConnector1">
              <a:avLst/>
            </a:prstGeom>
            <a:noFill/>
            <a:ln cap="flat" cmpd="sng" w="9525">
              <a:solidFill>
                <a:schemeClr val="accent3"/>
              </a:solidFill>
              <a:prstDash val="solid"/>
              <a:round/>
              <a:headEnd len="med" w="med" type="oval"/>
              <a:tailEnd len="med" w="med" type="oval"/>
            </a:ln>
          </p:spPr>
        </p:cxnSp>
        <p:sp>
          <p:nvSpPr>
            <p:cNvPr id="104" name="Google Shape;104;p19"/>
            <p:cNvSpPr/>
            <p:nvPr/>
          </p:nvSpPr>
          <p:spPr>
            <a:xfrm>
              <a:off x="4510248" y="855475"/>
              <a:ext cx="123600" cy="123600"/>
            </a:xfrm>
            <a:prstGeom prst="ellipse">
              <a:avLst/>
            </a:pr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5" name="Shape 105"/>
        <p:cNvGrpSpPr/>
        <p:nvPr/>
      </p:nvGrpSpPr>
      <p:grpSpPr>
        <a:xfrm>
          <a:off x="0" y="0"/>
          <a:ext cx="0" cy="0"/>
          <a:chOff x="0" y="0"/>
          <a:chExt cx="0" cy="0"/>
        </a:xfrm>
      </p:grpSpPr>
      <p:sp>
        <p:nvSpPr>
          <p:cNvPr id="106" name="Google Shape;106;p20"/>
          <p:cNvSpPr txBox="1"/>
          <p:nvPr>
            <p:ph type="title"/>
          </p:nvPr>
        </p:nvSpPr>
        <p:spPr>
          <a:xfrm>
            <a:off x="855300" y="0"/>
            <a:ext cx="7433400" cy="1017000"/>
          </a:xfrm>
          <a:prstGeom prst="rect">
            <a:avLst/>
          </a:prstGeom>
        </p:spPr>
        <p:txBody>
          <a:bodyPr anchorCtr="0" anchor="ctr" bIns="0" lIns="0" spcFirstLastPara="1" rIns="0" wrap="square" tIns="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07" name="Google Shape;107;p20"/>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108" name="Google Shape;108;p20"/>
          <p:cNvSpPr/>
          <p:nvPr/>
        </p:nvSpPr>
        <p:spPr>
          <a:xfrm>
            <a:off x="0" y="4387900"/>
            <a:ext cx="9144000" cy="75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 name="Google Shape;109;p20"/>
          <p:cNvPicPr preferRelativeResize="0"/>
          <p:nvPr/>
        </p:nvPicPr>
        <p:blipFill rotWithShape="1">
          <a:blip r:embed="rId2">
            <a:alphaModFix amt="70000"/>
          </a:blip>
          <a:srcRect b="47230" l="0" r="0" t="38079"/>
          <a:stretch/>
        </p:blipFill>
        <p:spPr>
          <a:xfrm>
            <a:off x="0" y="4387852"/>
            <a:ext cx="9144000" cy="75562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0" name="Shape 110"/>
        <p:cNvGrpSpPr/>
        <p:nvPr/>
      </p:nvGrpSpPr>
      <p:grpSpPr>
        <a:xfrm>
          <a:off x="0" y="0"/>
          <a:ext cx="0" cy="0"/>
          <a:chOff x="0" y="0"/>
          <a:chExt cx="0" cy="0"/>
        </a:xfrm>
      </p:grpSpPr>
      <p:sp>
        <p:nvSpPr>
          <p:cNvPr id="111" name="Google Shape;111;p21"/>
          <p:cNvSpPr/>
          <p:nvPr/>
        </p:nvSpPr>
        <p:spPr>
          <a:xfrm>
            <a:off x="0" y="4387900"/>
            <a:ext cx="9144000" cy="75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 name="Google Shape;112;p21"/>
          <p:cNvPicPr preferRelativeResize="0"/>
          <p:nvPr/>
        </p:nvPicPr>
        <p:blipFill rotWithShape="1">
          <a:blip r:embed="rId2">
            <a:alphaModFix amt="70000"/>
          </a:blip>
          <a:srcRect b="47230" l="0" r="0" t="38079"/>
          <a:stretch/>
        </p:blipFill>
        <p:spPr>
          <a:xfrm>
            <a:off x="0" y="4387852"/>
            <a:ext cx="9144000" cy="755625"/>
          </a:xfrm>
          <a:prstGeom prst="rect">
            <a:avLst/>
          </a:prstGeom>
          <a:noFill/>
          <a:ln>
            <a:noFill/>
          </a:ln>
        </p:spPr>
      </p:pic>
      <p:sp>
        <p:nvSpPr>
          <p:cNvPr id="113" name="Google Shape;113;p21"/>
          <p:cNvSpPr txBox="1"/>
          <p:nvPr>
            <p:ph idx="1" type="body"/>
          </p:nvPr>
        </p:nvSpPr>
        <p:spPr>
          <a:xfrm>
            <a:off x="855300" y="4025300"/>
            <a:ext cx="7433400" cy="306900"/>
          </a:xfrm>
          <a:prstGeom prst="rect">
            <a:avLst/>
          </a:prstGeom>
        </p:spPr>
        <p:txBody>
          <a:bodyPr anchorCtr="0" anchor="t" bIns="0" lIns="0" spcFirstLastPara="1" rIns="0" wrap="square" tIns="0">
            <a:noAutofit/>
          </a:bodyPr>
          <a:lstStyle>
            <a:lvl1pPr indent="-228600" lvl="0" marL="457200" rtl="0" algn="ctr">
              <a:spcBef>
                <a:spcPts val="0"/>
              </a:spcBef>
              <a:spcAft>
                <a:spcPts val="800"/>
              </a:spcAft>
              <a:buClr>
                <a:schemeClr val="accent1"/>
              </a:buClr>
              <a:buSzPts val="1600"/>
              <a:buNone/>
              <a:defRPr sz="1600">
                <a:solidFill>
                  <a:schemeClr val="accent1"/>
                </a:solidFill>
              </a:defRPr>
            </a:lvl1pPr>
          </a:lstStyle>
          <a:p/>
        </p:txBody>
      </p:sp>
      <p:sp>
        <p:nvSpPr>
          <p:cNvPr id="114" name="Google Shape;114;p21"/>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2"/>
        </a:solidFill>
      </p:bgPr>
    </p:bg>
    <p:spTree>
      <p:nvGrpSpPr>
        <p:cNvPr id="115" name="Shape 115"/>
        <p:cNvGrpSpPr/>
        <p:nvPr/>
      </p:nvGrpSpPr>
      <p:grpSpPr>
        <a:xfrm>
          <a:off x="0" y="0"/>
          <a:ext cx="0" cy="0"/>
          <a:chOff x="0" y="0"/>
          <a:chExt cx="0" cy="0"/>
        </a:xfrm>
      </p:grpSpPr>
      <p:pic>
        <p:nvPicPr>
          <p:cNvPr id="116" name="Google Shape;116;p22"/>
          <p:cNvPicPr preferRelativeResize="0"/>
          <p:nvPr/>
        </p:nvPicPr>
        <p:blipFill>
          <a:blip r:embed="rId2">
            <a:alphaModFix amt="15000"/>
          </a:blip>
          <a:stretch>
            <a:fillRect/>
          </a:stretch>
        </p:blipFill>
        <p:spPr>
          <a:xfrm>
            <a:off x="0" y="24"/>
            <a:ext cx="9143990" cy="5143500"/>
          </a:xfrm>
          <a:prstGeom prst="rect">
            <a:avLst/>
          </a:prstGeom>
          <a:noFill/>
          <a:ln>
            <a:noFill/>
          </a:ln>
        </p:spPr>
      </p:pic>
      <p:sp>
        <p:nvSpPr>
          <p:cNvPr id="117" name="Google Shape;117;p22"/>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1">
    <p:bg>
      <p:bgPr>
        <a:solidFill>
          <a:schemeClr val="accent1"/>
        </a:solidFill>
      </p:bgPr>
    </p:bg>
    <p:spTree>
      <p:nvGrpSpPr>
        <p:cNvPr id="118" name="Shape 118"/>
        <p:cNvGrpSpPr/>
        <p:nvPr/>
      </p:nvGrpSpPr>
      <p:grpSpPr>
        <a:xfrm>
          <a:off x="0" y="0"/>
          <a:ext cx="0" cy="0"/>
          <a:chOff x="0" y="0"/>
          <a:chExt cx="0" cy="0"/>
        </a:xfrm>
      </p:grpSpPr>
      <p:sp>
        <p:nvSpPr>
          <p:cNvPr id="119" name="Google Shape;119;p23"/>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pic>
        <p:nvPicPr>
          <p:cNvPr id="120" name="Google Shape;120;p23"/>
          <p:cNvPicPr preferRelativeResize="0"/>
          <p:nvPr/>
        </p:nvPicPr>
        <p:blipFill>
          <a:blip r:embed="rId2">
            <a:alphaModFix amt="32000"/>
          </a:blip>
          <a:stretch>
            <a:fillRect/>
          </a:stretch>
        </p:blipFill>
        <p:spPr>
          <a:xfrm>
            <a:off x="0" y="24"/>
            <a:ext cx="9143990" cy="51435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arm">
  <p:cSld name="BLANK_1_1">
    <p:bg>
      <p:bgPr>
        <a:solidFill>
          <a:schemeClr val="accent3"/>
        </a:solidFill>
      </p:bgPr>
    </p:bg>
    <p:spTree>
      <p:nvGrpSpPr>
        <p:cNvPr id="121" name="Shape 121"/>
        <p:cNvGrpSpPr/>
        <p:nvPr/>
      </p:nvGrpSpPr>
      <p:grpSpPr>
        <a:xfrm>
          <a:off x="0" y="0"/>
          <a:ext cx="0" cy="0"/>
          <a:chOff x="0" y="0"/>
          <a:chExt cx="0" cy="0"/>
        </a:xfrm>
      </p:grpSpPr>
      <p:pic>
        <p:nvPicPr>
          <p:cNvPr id="122" name="Google Shape;122;p24"/>
          <p:cNvPicPr preferRelativeResize="0"/>
          <p:nvPr/>
        </p:nvPicPr>
        <p:blipFill>
          <a:blip r:embed="rId2">
            <a:alphaModFix amt="20000"/>
          </a:blip>
          <a:stretch>
            <a:fillRect/>
          </a:stretch>
        </p:blipFill>
        <p:spPr>
          <a:xfrm>
            <a:off x="0" y="24"/>
            <a:ext cx="9143990" cy="5143500"/>
          </a:xfrm>
          <a:prstGeom prst="rect">
            <a:avLst/>
          </a:prstGeom>
          <a:noFill/>
          <a:ln>
            <a:noFill/>
          </a:ln>
        </p:spPr>
      </p:pic>
      <p:sp>
        <p:nvSpPr>
          <p:cNvPr id="123" name="Google Shape;123;p24"/>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rame">
  <p:cSld name="BLANK_1_1_1">
    <p:bg>
      <p:bgPr>
        <a:solidFill>
          <a:schemeClr val="lt2"/>
        </a:solidFill>
      </p:bgPr>
    </p:bg>
    <p:spTree>
      <p:nvGrpSpPr>
        <p:cNvPr id="124" name="Shape 124"/>
        <p:cNvGrpSpPr/>
        <p:nvPr/>
      </p:nvGrpSpPr>
      <p:grpSpPr>
        <a:xfrm>
          <a:off x="0" y="0"/>
          <a:ext cx="0" cy="0"/>
          <a:chOff x="0" y="0"/>
          <a:chExt cx="0" cy="0"/>
        </a:xfrm>
      </p:grpSpPr>
      <p:sp>
        <p:nvSpPr>
          <p:cNvPr id="125" name="Google Shape;125;p25"/>
          <p:cNvSpPr/>
          <p:nvPr/>
        </p:nvSpPr>
        <p:spPr>
          <a:xfrm>
            <a:off x="0" y="0"/>
            <a:ext cx="9144000" cy="5143500"/>
          </a:xfrm>
          <a:prstGeom prst="frame">
            <a:avLst>
              <a:gd fmla="val 8787" name="adj1"/>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 name="Google Shape;126;p25"/>
          <p:cNvPicPr preferRelativeResize="0"/>
          <p:nvPr/>
        </p:nvPicPr>
        <p:blipFill>
          <a:blip r:embed="rId2">
            <a:alphaModFix amt="32000"/>
          </a:blip>
          <a:stretch>
            <a:fillRect/>
          </a:stretch>
        </p:blipFill>
        <p:spPr>
          <a:xfrm>
            <a:off x="0" y="24"/>
            <a:ext cx="9144000" cy="5143500"/>
          </a:xfrm>
          <a:prstGeom prst="frame">
            <a:avLst>
              <a:gd fmla="val 8787" name="adj1"/>
            </a:avLst>
          </a:prstGeom>
          <a:noFill/>
          <a:ln>
            <a:noFill/>
          </a:ln>
        </p:spPr>
      </p:pic>
      <p:sp>
        <p:nvSpPr>
          <p:cNvPr id="127" name="Google Shape;127;p25"/>
          <p:cNvSpPr txBox="1"/>
          <p:nvPr>
            <p:ph idx="12" type="sldNum"/>
          </p:nvPr>
        </p:nvSpPr>
        <p:spPr>
          <a:xfrm>
            <a:off x="3923800" y="4689025"/>
            <a:ext cx="1296300" cy="4545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8" name="Shape 128"/>
        <p:cNvGrpSpPr/>
        <p:nvPr/>
      </p:nvGrpSpPr>
      <p:grpSpPr>
        <a:xfrm>
          <a:off x="0" y="0"/>
          <a:ext cx="0" cy="0"/>
          <a:chOff x="0" y="0"/>
          <a:chExt cx="0" cy="0"/>
        </a:xfrm>
      </p:grpSpPr>
      <p:sp>
        <p:nvSpPr>
          <p:cNvPr id="129" name="Google Shape;129;p26"/>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 name="Google Shape;130;p26"/>
          <p:cNvGrpSpPr/>
          <p:nvPr/>
        </p:nvGrpSpPr>
        <p:grpSpPr>
          <a:xfrm>
            <a:off x="830392" y="1191256"/>
            <a:ext cx="745763" cy="45826"/>
            <a:chOff x="4580561" y="2589004"/>
            <a:chExt cx="1064464" cy="25200"/>
          </a:xfrm>
        </p:grpSpPr>
        <p:sp>
          <p:nvSpPr>
            <p:cNvPr id="131" name="Google Shape;131;p2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 name="Google Shape;133;p26"/>
          <p:cNvSpPr txBox="1"/>
          <p:nvPr>
            <p:ph type="title"/>
          </p:nvPr>
        </p:nvSpPr>
        <p:spPr>
          <a:xfrm>
            <a:off x="730000" y="1318650"/>
            <a:ext cx="3300900" cy="1687200"/>
          </a:xfrm>
          <a:prstGeom prst="rect">
            <a:avLst/>
          </a:prstGeom>
        </p:spPr>
        <p:txBody>
          <a:bodyPr anchorCtr="0" anchor="ctr" bIns="0" lIns="0" spcFirstLastPara="1" rIns="0" wrap="square" tIns="0">
            <a:no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134" name="Google Shape;134;p26"/>
          <p:cNvSpPr txBox="1"/>
          <p:nvPr>
            <p:ph idx="1" type="subTitle"/>
          </p:nvPr>
        </p:nvSpPr>
        <p:spPr>
          <a:xfrm>
            <a:off x="724950" y="3161525"/>
            <a:ext cx="3300900" cy="7590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35" name="Google Shape;135;p26"/>
          <p:cNvSpPr txBox="1"/>
          <p:nvPr>
            <p:ph idx="2" type="body"/>
          </p:nvPr>
        </p:nvSpPr>
        <p:spPr>
          <a:xfrm>
            <a:off x="5174225" y="1352625"/>
            <a:ext cx="3374400" cy="30255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a:lvl1pPr>
            <a:lvl2pPr indent="-355600" lvl="1" marL="914400" rtl="0">
              <a:spcBef>
                <a:spcPts val="800"/>
              </a:spcBef>
              <a:spcAft>
                <a:spcPts val="0"/>
              </a:spcAft>
              <a:buSzPts val="2000"/>
              <a:buChar char="○"/>
              <a:defRPr/>
            </a:lvl2pPr>
            <a:lvl3pPr indent="-355600" lvl="2" marL="1371600" rtl="0">
              <a:spcBef>
                <a:spcPts val="800"/>
              </a:spcBef>
              <a:spcAft>
                <a:spcPts val="0"/>
              </a:spcAft>
              <a:buSzPts val="2000"/>
              <a:buChar char="■"/>
              <a:defRPr/>
            </a:lvl3pPr>
            <a:lvl4pPr indent="-355600" lvl="3" marL="1828800" rtl="0">
              <a:spcBef>
                <a:spcPts val="800"/>
              </a:spcBef>
              <a:spcAft>
                <a:spcPts val="0"/>
              </a:spcAft>
              <a:buSzPts val="2000"/>
              <a:buChar char="●"/>
              <a:defRPr/>
            </a:lvl4pPr>
            <a:lvl5pPr indent="-355600" lvl="4" marL="2286000" rtl="0">
              <a:spcBef>
                <a:spcPts val="800"/>
              </a:spcBef>
              <a:spcAft>
                <a:spcPts val="0"/>
              </a:spcAft>
              <a:buSzPts val="2000"/>
              <a:buChar char="○"/>
              <a:defRPr/>
            </a:lvl5pPr>
            <a:lvl6pPr indent="-355600" lvl="5" marL="2743200" rtl="0">
              <a:spcBef>
                <a:spcPts val="800"/>
              </a:spcBef>
              <a:spcAft>
                <a:spcPts val="0"/>
              </a:spcAft>
              <a:buSzPts val="2000"/>
              <a:buChar char="■"/>
              <a:defRPr/>
            </a:lvl6pPr>
            <a:lvl7pPr indent="-355600" lvl="6" marL="3200400" rtl="0">
              <a:spcBef>
                <a:spcPts val="800"/>
              </a:spcBef>
              <a:spcAft>
                <a:spcPts val="0"/>
              </a:spcAft>
              <a:buSzPts val="2000"/>
              <a:buChar char="●"/>
              <a:defRPr/>
            </a:lvl7pPr>
            <a:lvl8pPr indent="-355600" lvl="7" marL="3657600" rtl="0">
              <a:spcBef>
                <a:spcPts val="800"/>
              </a:spcBef>
              <a:spcAft>
                <a:spcPts val="0"/>
              </a:spcAft>
              <a:buSzPts val="2000"/>
              <a:buChar char="○"/>
              <a:defRPr/>
            </a:lvl8pPr>
            <a:lvl9pPr indent="-355600" lvl="8" marL="4114800" rtl="0">
              <a:spcBef>
                <a:spcPts val="800"/>
              </a:spcBef>
              <a:spcAft>
                <a:spcPts val="800"/>
              </a:spcAft>
              <a:buSzPts val="2000"/>
              <a:buChar char="■"/>
              <a:defRPr/>
            </a:lvl9pPr>
          </a:lstStyle>
          <a:p/>
        </p:txBody>
      </p:sp>
      <p:sp>
        <p:nvSpPr>
          <p:cNvPr id="136" name="Google Shape;136;p26"/>
          <p:cNvSpPr txBox="1"/>
          <p:nvPr>
            <p:ph idx="12" type="sldNum"/>
          </p:nvPr>
        </p:nvSpPr>
        <p:spPr>
          <a:xfrm>
            <a:off x="8536302"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141" name="Shape 141"/>
        <p:cNvGrpSpPr/>
        <p:nvPr/>
      </p:nvGrpSpPr>
      <p:grpSpPr>
        <a:xfrm>
          <a:off x="0" y="0"/>
          <a:ext cx="0" cy="0"/>
          <a:chOff x="0" y="0"/>
          <a:chExt cx="0" cy="0"/>
        </a:xfrm>
      </p:grpSpPr>
      <p:sp>
        <p:nvSpPr>
          <p:cNvPr id="142" name="Google Shape;142;p28"/>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 name="Google Shape;143;p28"/>
          <p:cNvGrpSpPr/>
          <p:nvPr/>
        </p:nvGrpSpPr>
        <p:grpSpPr>
          <a:xfrm>
            <a:off x="830392" y="1191256"/>
            <a:ext cx="745763" cy="45826"/>
            <a:chOff x="4580561" y="2589004"/>
            <a:chExt cx="1064464" cy="25200"/>
          </a:xfrm>
        </p:grpSpPr>
        <p:sp>
          <p:nvSpPr>
            <p:cNvPr id="144" name="Google Shape;144;p2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 name="Google Shape;146;p28"/>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47" name="Google Shape;147;p28"/>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8" name="Google Shape;148;p2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9" name="Shape 149"/>
        <p:cNvGrpSpPr/>
        <p:nvPr/>
      </p:nvGrpSpPr>
      <p:grpSpPr>
        <a:xfrm>
          <a:off x="0" y="0"/>
          <a:ext cx="0" cy="0"/>
          <a:chOff x="0" y="0"/>
          <a:chExt cx="0" cy="0"/>
        </a:xfrm>
      </p:grpSpPr>
      <p:grpSp>
        <p:nvGrpSpPr>
          <p:cNvPr id="150" name="Google Shape;150;p29"/>
          <p:cNvGrpSpPr/>
          <p:nvPr/>
        </p:nvGrpSpPr>
        <p:grpSpPr>
          <a:xfrm>
            <a:off x="830392" y="1191256"/>
            <a:ext cx="745763" cy="45826"/>
            <a:chOff x="4580561" y="2589004"/>
            <a:chExt cx="1064464" cy="25200"/>
          </a:xfrm>
        </p:grpSpPr>
        <p:sp>
          <p:nvSpPr>
            <p:cNvPr id="151" name="Google Shape;151;p29"/>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9"/>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 name="Google Shape;153;p2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54" name="Google Shape;154;p2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5" name="Shape 155"/>
        <p:cNvGrpSpPr/>
        <p:nvPr/>
      </p:nvGrpSpPr>
      <p:grpSpPr>
        <a:xfrm>
          <a:off x="0" y="0"/>
          <a:ext cx="0" cy="0"/>
          <a:chOff x="0" y="0"/>
          <a:chExt cx="0" cy="0"/>
        </a:xfrm>
      </p:grpSpPr>
      <p:sp>
        <p:nvSpPr>
          <p:cNvPr id="156" name="Google Shape;156;p3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 name="Google Shape;157;p30"/>
          <p:cNvGrpSpPr/>
          <p:nvPr/>
        </p:nvGrpSpPr>
        <p:grpSpPr>
          <a:xfrm>
            <a:off x="830392" y="1191256"/>
            <a:ext cx="745763" cy="45826"/>
            <a:chOff x="4580561" y="2589004"/>
            <a:chExt cx="1064464" cy="25200"/>
          </a:xfrm>
        </p:grpSpPr>
        <p:sp>
          <p:nvSpPr>
            <p:cNvPr id="158" name="Google Shape;158;p3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 name="Google Shape;160;p30"/>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161" name="Google Shape;161;p3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62" name="Google Shape;162;p3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3" name="Shape 163"/>
        <p:cNvGrpSpPr/>
        <p:nvPr/>
      </p:nvGrpSpPr>
      <p:grpSpPr>
        <a:xfrm>
          <a:off x="0" y="0"/>
          <a:ext cx="0" cy="0"/>
          <a:chOff x="0" y="0"/>
          <a:chExt cx="0" cy="0"/>
        </a:xfrm>
      </p:grpSpPr>
      <p:sp>
        <p:nvSpPr>
          <p:cNvPr id="164" name="Google Shape;164;p3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 name="Google Shape;165;p31"/>
          <p:cNvGrpSpPr/>
          <p:nvPr/>
        </p:nvGrpSpPr>
        <p:grpSpPr>
          <a:xfrm>
            <a:off x="830392" y="1191256"/>
            <a:ext cx="745763" cy="45826"/>
            <a:chOff x="4580561" y="2589004"/>
            <a:chExt cx="1064464" cy="25200"/>
          </a:xfrm>
        </p:grpSpPr>
        <p:sp>
          <p:nvSpPr>
            <p:cNvPr id="166" name="Google Shape;166;p3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 name="Google Shape;168;p31"/>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169" name="Google Shape;169;p31"/>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70" name="Google Shape;170;p31"/>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71" name="Google Shape;171;p3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2" name="Shape 172"/>
        <p:cNvGrpSpPr/>
        <p:nvPr/>
      </p:nvGrpSpPr>
      <p:grpSpPr>
        <a:xfrm>
          <a:off x="0" y="0"/>
          <a:ext cx="0" cy="0"/>
          <a:chOff x="0" y="0"/>
          <a:chExt cx="0" cy="0"/>
        </a:xfrm>
      </p:grpSpPr>
      <p:sp>
        <p:nvSpPr>
          <p:cNvPr id="173" name="Google Shape;173;p3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 name="Google Shape;174;p32"/>
          <p:cNvGrpSpPr/>
          <p:nvPr/>
        </p:nvGrpSpPr>
        <p:grpSpPr>
          <a:xfrm>
            <a:off x="830392" y="1191256"/>
            <a:ext cx="745763" cy="45826"/>
            <a:chOff x="4580561" y="2589004"/>
            <a:chExt cx="1064464" cy="25200"/>
          </a:xfrm>
        </p:grpSpPr>
        <p:sp>
          <p:nvSpPr>
            <p:cNvPr id="175" name="Google Shape;175;p3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32"/>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178" name="Google Shape;178;p3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9" name="Shape 179"/>
        <p:cNvGrpSpPr/>
        <p:nvPr/>
      </p:nvGrpSpPr>
      <p:grpSpPr>
        <a:xfrm>
          <a:off x="0" y="0"/>
          <a:ext cx="0" cy="0"/>
          <a:chOff x="0" y="0"/>
          <a:chExt cx="0" cy="0"/>
        </a:xfrm>
      </p:grpSpPr>
      <p:sp>
        <p:nvSpPr>
          <p:cNvPr id="180" name="Google Shape;180;p3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 name="Google Shape;181;p33"/>
          <p:cNvGrpSpPr/>
          <p:nvPr/>
        </p:nvGrpSpPr>
        <p:grpSpPr>
          <a:xfrm>
            <a:off x="830392" y="1191256"/>
            <a:ext cx="745763" cy="45826"/>
            <a:chOff x="4580561" y="2589004"/>
            <a:chExt cx="1064464" cy="25200"/>
          </a:xfrm>
        </p:grpSpPr>
        <p:sp>
          <p:nvSpPr>
            <p:cNvPr id="182" name="Google Shape;182;p3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 name="Google Shape;184;p33"/>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185" name="Google Shape;185;p33"/>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86" name="Google Shape;186;p3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87" name="Shape 187"/>
        <p:cNvGrpSpPr/>
        <p:nvPr/>
      </p:nvGrpSpPr>
      <p:grpSpPr>
        <a:xfrm>
          <a:off x="0" y="0"/>
          <a:ext cx="0" cy="0"/>
          <a:chOff x="0" y="0"/>
          <a:chExt cx="0" cy="0"/>
        </a:xfrm>
      </p:grpSpPr>
      <p:grpSp>
        <p:nvGrpSpPr>
          <p:cNvPr id="188" name="Google Shape;188;p34"/>
          <p:cNvGrpSpPr/>
          <p:nvPr/>
        </p:nvGrpSpPr>
        <p:grpSpPr>
          <a:xfrm>
            <a:off x="830392" y="4169130"/>
            <a:ext cx="745763" cy="45826"/>
            <a:chOff x="4580561" y="2589004"/>
            <a:chExt cx="1064464" cy="25200"/>
          </a:xfrm>
        </p:grpSpPr>
        <p:sp>
          <p:nvSpPr>
            <p:cNvPr id="189" name="Google Shape;189;p3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 name="Google Shape;191;p34"/>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92" name="Google Shape;192;p3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93" name="Shape 193"/>
        <p:cNvGrpSpPr/>
        <p:nvPr/>
      </p:nvGrpSpPr>
      <p:grpSpPr>
        <a:xfrm>
          <a:off x="0" y="0"/>
          <a:ext cx="0" cy="0"/>
          <a:chOff x="0" y="0"/>
          <a:chExt cx="0" cy="0"/>
        </a:xfrm>
      </p:grpSpPr>
      <p:sp>
        <p:nvSpPr>
          <p:cNvPr id="194" name="Google Shape;194;p35"/>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 name="Google Shape;195;p35"/>
          <p:cNvGrpSpPr/>
          <p:nvPr/>
        </p:nvGrpSpPr>
        <p:grpSpPr>
          <a:xfrm>
            <a:off x="830392" y="1191256"/>
            <a:ext cx="745763" cy="45826"/>
            <a:chOff x="4580561" y="2589004"/>
            <a:chExt cx="1064464" cy="25200"/>
          </a:xfrm>
        </p:grpSpPr>
        <p:sp>
          <p:nvSpPr>
            <p:cNvPr id="196" name="Google Shape;196;p3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 name="Google Shape;198;p35"/>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199" name="Google Shape;199;p35"/>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0" name="Google Shape;200;p35"/>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01" name="Google Shape;201;p3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2" name="Shape 202"/>
        <p:cNvGrpSpPr/>
        <p:nvPr/>
      </p:nvGrpSpPr>
      <p:grpSpPr>
        <a:xfrm>
          <a:off x="0" y="0"/>
          <a:ext cx="0" cy="0"/>
          <a:chOff x="0" y="0"/>
          <a:chExt cx="0" cy="0"/>
        </a:xfrm>
      </p:grpSpPr>
      <p:sp>
        <p:nvSpPr>
          <p:cNvPr id="203" name="Google Shape;203;p36"/>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204" name="Google Shape;204;p3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205" name="Shape 205"/>
        <p:cNvGrpSpPr/>
        <p:nvPr/>
      </p:nvGrpSpPr>
      <p:grpSpPr>
        <a:xfrm>
          <a:off x="0" y="0"/>
          <a:ext cx="0" cy="0"/>
          <a:chOff x="0" y="0"/>
          <a:chExt cx="0" cy="0"/>
        </a:xfrm>
      </p:grpSpPr>
      <p:grpSp>
        <p:nvGrpSpPr>
          <p:cNvPr id="206" name="Google Shape;206;p37"/>
          <p:cNvGrpSpPr/>
          <p:nvPr/>
        </p:nvGrpSpPr>
        <p:grpSpPr>
          <a:xfrm>
            <a:off x="830392" y="4169130"/>
            <a:ext cx="745763" cy="45826"/>
            <a:chOff x="4580561" y="2589004"/>
            <a:chExt cx="1064464" cy="25200"/>
          </a:xfrm>
        </p:grpSpPr>
        <p:sp>
          <p:nvSpPr>
            <p:cNvPr id="207" name="Google Shape;207;p37"/>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7"/>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 name="Google Shape;209;p37"/>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210" name="Google Shape;210;p37"/>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0"/>
              </a:spcBef>
              <a:spcAft>
                <a:spcPts val="0"/>
              </a:spcAft>
              <a:buClr>
                <a:schemeClr val="lt1"/>
              </a:buClr>
              <a:buSzPts val="1100"/>
              <a:buChar char="○"/>
              <a:defRPr>
                <a:solidFill>
                  <a:schemeClr val="lt1"/>
                </a:solidFill>
              </a:defRPr>
            </a:lvl2pPr>
            <a:lvl3pPr indent="-298450" lvl="2" marL="1371600" rtl="0">
              <a:spcBef>
                <a:spcPts val="0"/>
              </a:spcBef>
              <a:spcAft>
                <a:spcPts val="0"/>
              </a:spcAft>
              <a:buClr>
                <a:schemeClr val="lt1"/>
              </a:buClr>
              <a:buSzPts val="1100"/>
              <a:buChar char="■"/>
              <a:defRPr>
                <a:solidFill>
                  <a:schemeClr val="lt1"/>
                </a:solidFill>
              </a:defRPr>
            </a:lvl3pPr>
            <a:lvl4pPr indent="-298450" lvl="3" marL="1828800" rtl="0">
              <a:spcBef>
                <a:spcPts val="0"/>
              </a:spcBef>
              <a:spcAft>
                <a:spcPts val="0"/>
              </a:spcAft>
              <a:buClr>
                <a:schemeClr val="lt1"/>
              </a:buClr>
              <a:buSzPts val="1100"/>
              <a:buChar char="●"/>
              <a:defRPr>
                <a:solidFill>
                  <a:schemeClr val="lt1"/>
                </a:solidFill>
              </a:defRPr>
            </a:lvl4pPr>
            <a:lvl5pPr indent="-298450" lvl="4" marL="2286000" rtl="0">
              <a:spcBef>
                <a:spcPts val="0"/>
              </a:spcBef>
              <a:spcAft>
                <a:spcPts val="0"/>
              </a:spcAft>
              <a:buClr>
                <a:schemeClr val="lt1"/>
              </a:buClr>
              <a:buSzPts val="1100"/>
              <a:buChar char="○"/>
              <a:defRPr>
                <a:solidFill>
                  <a:schemeClr val="lt1"/>
                </a:solidFill>
              </a:defRPr>
            </a:lvl5pPr>
            <a:lvl6pPr indent="-298450" lvl="5" marL="2743200" rtl="0">
              <a:spcBef>
                <a:spcPts val="0"/>
              </a:spcBef>
              <a:spcAft>
                <a:spcPts val="0"/>
              </a:spcAft>
              <a:buClr>
                <a:schemeClr val="lt1"/>
              </a:buClr>
              <a:buSzPts val="1100"/>
              <a:buChar char="■"/>
              <a:defRPr>
                <a:solidFill>
                  <a:schemeClr val="lt1"/>
                </a:solidFill>
              </a:defRPr>
            </a:lvl6pPr>
            <a:lvl7pPr indent="-298450" lvl="6" marL="3200400" rtl="0">
              <a:spcBef>
                <a:spcPts val="0"/>
              </a:spcBef>
              <a:spcAft>
                <a:spcPts val="0"/>
              </a:spcAft>
              <a:buClr>
                <a:schemeClr val="lt1"/>
              </a:buClr>
              <a:buSzPts val="1100"/>
              <a:buChar char="●"/>
              <a:defRPr>
                <a:solidFill>
                  <a:schemeClr val="lt1"/>
                </a:solidFill>
              </a:defRPr>
            </a:lvl7pPr>
            <a:lvl8pPr indent="-298450" lvl="7" marL="3657600" rtl="0">
              <a:spcBef>
                <a:spcPts val="0"/>
              </a:spcBef>
              <a:spcAft>
                <a:spcPts val="0"/>
              </a:spcAft>
              <a:buClr>
                <a:schemeClr val="lt1"/>
              </a:buClr>
              <a:buSzPts val="1100"/>
              <a:buChar char="○"/>
              <a:defRPr>
                <a:solidFill>
                  <a:schemeClr val="lt1"/>
                </a:solidFill>
              </a:defRPr>
            </a:lvl8pPr>
            <a:lvl9pPr indent="-298450" lvl="8" marL="4114800" rtl="0">
              <a:spcBef>
                <a:spcPts val="0"/>
              </a:spcBef>
              <a:spcAft>
                <a:spcPts val="0"/>
              </a:spcAft>
              <a:buClr>
                <a:schemeClr val="lt1"/>
              </a:buClr>
              <a:buSzPts val="1100"/>
              <a:buChar char="■"/>
              <a:defRPr>
                <a:solidFill>
                  <a:schemeClr val="lt1"/>
                </a:solidFill>
              </a:defRPr>
            </a:lvl9pPr>
          </a:lstStyle>
          <a:p/>
        </p:txBody>
      </p:sp>
      <p:sp>
        <p:nvSpPr>
          <p:cNvPr id="211" name="Google Shape;211;p3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2" name="Shape 212"/>
        <p:cNvGrpSpPr/>
        <p:nvPr/>
      </p:nvGrpSpPr>
      <p:grpSpPr>
        <a:xfrm>
          <a:off x="0" y="0"/>
          <a:ext cx="0" cy="0"/>
          <a:chOff x="0" y="0"/>
          <a:chExt cx="0" cy="0"/>
        </a:xfrm>
      </p:grpSpPr>
      <p:sp>
        <p:nvSpPr>
          <p:cNvPr id="213" name="Google Shape;213;p3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2" Type="http://schemas.openxmlformats.org/officeDocument/2006/relationships/theme" Target="../theme/theme2.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855300" y="0"/>
            <a:ext cx="7433400" cy="1017000"/>
          </a:xfrm>
          <a:prstGeom prst="rect">
            <a:avLst/>
          </a:prstGeom>
          <a:noFill/>
          <a:ln>
            <a:noFill/>
          </a:ln>
        </p:spPr>
        <p:txBody>
          <a:bodyPr anchorCtr="0" anchor="ctr" bIns="0" lIns="0" spcFirstLastPara="1" rIns="0" wrap="square" tIns="0">
            <a:noAutofit/>
          </a:bodyPr>
          <a:lstStyle>
            <a:lvl1pPr lvl="0" rtl="0" algn="ctr">
              <a:lnSpc>
                <a:spcPct val="90000"/>
              </a:lnSpc>
              <a:spcBef>
                <a:spcPts val="0"/>
              </a:spcBef>
              <a:spcAft>
                <a:spcPts val="0"/>
              </a:spcAft>
              <a:buClr>
                <a:schemeClr val="accent1"/>
              </a:buClr>
              <a:buSzPts val="2400"/>
              <a:buFont typeface="Abril Fatface"/>
              <a:buNone/>
              <a:defRPr sz="2400">
                <a:solidFill>
                  <a:schemeClr val="accent1"/>
                </a:solidFill>
                <a:latin typeface="Abril Fatface"/>
                <a:ea typeface="Abril Fatface"/>
                <a:cs typeface="Abril Fatface"/>
                <a:sym typeface="Abril Fatface"/>
              </a:defRPr>
            </a:lvl1pPr>
            <a:lvl2pPr lvl="1" rtl="0" algn="ctr">
              <a:lnSpc>
                <a:spcPct val="90000"/>
              </a:lnSpc>
              <a:spcBef>
                <a:spcPts val="0"/>
              </a:spcBef>
              <a:spcAft>
                <a:spcPts val="0"/>
              </a:spcAft>
              <a:buClr>
                <a:schemeClr val="accent1"/>
              </a:buClr>
              <a:buSzPts val="2400"/>
              <a:buFont typeface="Abril Fatface"/>
              <a:buNone/>
              <a:defRPr sz="2400">
                <a:solidFill>
                  <a:schemeClr val="accent1"/>
                </a:solidFill>
                <a:latin typeface="Abril Fatface"/>
                <a:ea typeface="Abril Fatface"/>
                <a:cs typeface="Abril Fatface"/>
                <a:sym typeface="Abril Fatface"/>
              </a:defRPr>
            </a:lvl2pPr>
            <a:lvl3pPr lvl="2" rtl="0" algn="ctr">
              <a:lnSpc>
                <a:spcPct val="90000"/>
              </a:lnSpc>
              <a:spcBef>
                <a:spcPts val="0"/>
              </a:spcBef>
              <a:spcAft>
                <a:spcPts val="0"/>
              </a:spcAft>
              <a:buClr>
                <a:schemeClr val="accent1"/>
              </a:buClr>
              <a:buSzPts val="2400"/>
              <a:buFont typeface="Abril Fatface"/>
              <a:buNone/>
              <a:defRPr sz="2400">
                <a:solidFill>
                  <a:schemeClr val="accent1"/>
                </a:solidFill>
                <a:latin typeface="Abril Fatface"/>
                <a:ea typeface="Abril Fatface"/>
                <a:cs typeface="Abril Fatface"/>
                <a:sym typeface="Abril Fatface"/>
              </a:defRPr>
            </a:lvl3pPr>
            <a:lvl4pPr lvl="3" rtl="0" algn="ctr">
              <a:lnSpc>
                <a:spcPct val="90000"/>
              </a:lnSpc>
              <a:spcBef>
                <a:spcPts val="0"/>
              </a:spcBef>
              <a:spcAft>
                <a:spcPts val="0"/>
              </a:spcAft>
              <a:buClr>
                <a:schemeClr val="accent1"/>
              </a:buClr>
              <a:buSzPts val="2400"/>
              <a:buFont typeface="Abril Fatface"/>
              <a:buNone/>
              <a:defRPr sz="2400">
                <a:solidFill>
                  <a:schemeClr val="accent1"/>
                </a:solidFill>
                <a:latin typeface="Abril Fatface"/>
                <a:ea typeface="Abril Fatface"/>
                <a:cs typeface="Abril Fatface"/>
                <a:sym typeface="Abril Fatface"/>
              </a:defRPr>
            </a:lvl4pPr>
            <a:lvl5pPr lvl="4" rtl="0" algn="ctr">
              <a:lnSpc>
                <a:spcPct val="90000"/>
              </a:lnSpc>
              <a:spcBef>
                <a:spcPts val="0"/>
              </a:spcBef>
              <a:spcAft>
                <a:spcPts val="0"/>
              </a:spcAft>
              <a:buClr>
                <a:schemeClr val="accent1"/>
              </a:buClr>
              <a:buSzPts val="2400"/>
              <a:buFont typeface="Abril Fatface"/>
              <a:buNone/>
              <a:defRPr sz="2400">
                <a:solidFill>
                  <a:schemeClr val="accent1"/>
                </a:solidFill>
                <a:latin typeface="Abril Fatface"/>
                <a:ea typeface="Abril Fatface"/>
                <a:cs typeface="Abril Fatface"/>
                <a:sym typeface="Abril Fatface"/>
              </a:defRPr>
            </a:lvl5pPr>
            <a:lvl6pPr lvl="5" rtl="0" algn="ctr">
              <a:lnSpc>
                <a:spcPct val="90000"/>
              </a:lnSpc>
              <a:spcBef>
                <a:spcPts val="0"/>
              </a:spcBef>
              <a:spcAft>
                <a:spcPts val="0"/>
              </a:spcAft>
              <a:buClr>
                <a:schemeClr val="accent1"/>
              </a:buClr>
              <a:buSzPts val="2400"/>
              <a:buFont typeface="Abril Fatface"/>
              <a:buNone/>
              <a:defRPr sz="2400">
                <a:solidFill>
                  <a:schemeClr val="accent1"/>
                </a:solidFill>
                <a:latin typeface="Abril Fatface"/>
                <a:ea typeface="Abril Fatface"/>
                <a:cs typeface="Abril Fatface"/>
                <a:sym typeface="Abril Fatface"/>
              </a:defRPr>
            </a:lvl6pPr>
            <a:lvl7pPr lvl="6" rtl="0" algn="ctr">
              <a:lnSpc>
                <a:spcPct val="90000"/>
              </a:lnSpc>
              <a:spcBef>
                <a:spcPts val="0"/>
              </a:spcBef>
              <a:spcAft>
                <a:spcPts val="0"/>
              </a:spcAft>
              <a:buClr>
                <a:schemeClr val="accent1"/>
              </a:buClr>
              <a:buSzPts val="2400"/>
              <a:buFont typeface="Abril Fatface"/>
              <a:buNone/>
              <a:defRPr sz="2400">
                <a:solidFill>
                  <a:schemeClr val="accent1"/>
                </a:solidFill>
                <a:latin typeface="Abril Fatface"/>
                <a:ea typeface="Abril Fatface"/>
                <a:cs typeface="Abril Fatface"/>
                <a:sym typeface="Abril Fatface"/>
              </a:defRPr>
            </a:lvl7pPr>
            <a:lvl8pPr lvl="7" rtl="0" algn="ctr">
              <a:lnSpc>
                <a:spcPct val="90000"/>
              </a:lnSpc>
              <a:spcBef>
                <a:spcPts val="0"/>
              </a:spcBef>
              <a:spcAft>
                <a:spcPts val="0"/>
              </a:spcAft>
              <a:buClr>
                <a:schemeClr val="accent1"/>
              </a:buClr>
              <a:buSzPts val="2400"/>
              <a:buFont typeface="Abril Fatface"/>
              <a:buNone/>
              <a:defRPr sz="2400">
                <a:solidFill>
                  <a:schemeClr val="accent1"/>
                </a:solidFill>
                <a:latin typeface="Abril Fatface"/>
                <a:ea typeface="Abril Fatface"/>
                <a:cs typeface="Abril Fatface"/>
                <a:sym typeface="Abril Fatface"/>
              </a:defRPr>
            </a:lvl8pPr>
            <a:lvl9pPr lvl="8" rtl="0" algn="ctr">
              <a:lnSpc>
                <a:spcPct val="90000"/>
              </a:lnSpc>
              <a:spcBef>
                <a:spcPts val="0"/>
              </a:spcBef>
              <a:spcAft>
                <a:spcPts val="0"/>
              </a:spcAft>
              <a:buClr>
                <a:schemeClr val="accent1"/>
              </a:buClr>
              <a:buSzPts val="2400"/>
              <a:buFont typeface="Abril Fatface"/>
              <a:buNone/>
              <a:defRPr sz="2400">
                <a:solidFill>
                  <a:schemeClr val="accent1"/>
                </a:solidFill>
                <a:latin typeface="Abril Fatface"/>
                <a:ea typeface="Abril Fatface"/>
                <a:cs typeface="Abril Fatface"/>
                <a:sym typeface="Abril Fatface"/>
              </a:defRPr>
            </a:lvl9pPr>
          </a:lstStyle>
          <a:p/>
        </p:txBody>
      </p:sp>
      <p:sp>
        <p:nvSpPr>
          <p:cNvPr id="52" name="Google Shape;52;p13"/>
          <p:cNvSpPr txBox="1"/>
          <p:nvPr>
            <p:ph idx="1" type="body"/>
          </p:nvPr>
        </p:nvSpPr>
        <p:spPr>
          <a:xfrm>
            <a:off x="855300" y="1430147"/>
            <a:ext cx="7433400" cy="3033900"/>
          </a:xfrm>
          <a:prstGeom prst="rect">
            <a:avLst/>
          </a:prstGeom>
          <a:noFill/>
          <a:ln>
            <a:noFill/>
          </a:ln>
        </p:spPr>
        <p:txBody>
          <a:bodyPr anchorCtr="0" anchor="t" bIns="0" lIns="0" spcFirstLastPara="1" rIns="0" wrap="square" tIns="0">
            <a:noAutofit/>
          </a:bodyPr>
          <a:lstStyle>
            <a:lvl1pPr indent="-355600" lvl="0" marL="457200" rtl="0">
              <a:lnSpc>
                <a:spcPct val="115000"/>
              </a:lnSpc>
              <a:spcBef>
                <a:spcPts val="0"/>
              </a:spcBef>
              <a:spcAft>
                <a:spcPts val="0"/>
              </a:spcAft>
              <a:buClr>
                <a:schemeClr val="accent3"/>
              </a:buClr>
              <a:buSzPts val="2000"/>
              <a:buFont typeface="Merriweather Sans Light"/>
              <a:buChar char="●"/>
              <a:defRPr sz="2000">
                <a:solidFill>
                  <a:schemeClr val="dk1"/>
                </a:solidFill>
                <a:latin typeface="Merriweather Sans Light"/>
                <a:ea typeface="Merriweather Sans Light"/>
                <a:cs typeface="Merriweather Sans Light"/>
                <a:sym typeface="Merriweather Sans Light"/>
              </a:defRPr>
            </a:lvl1pPr>
            <a:lvl2pPr indent="-355600" lvl="1" marL="914400" rtl="0">
              <a:lnSpc>
                <a:spcPct val="115000"/>
              </a:lnSpc>
              <a:spcBef>
                <a:spcPts val="800"/>
              </a:spcBef>
              <a:spcAft>
                <a:spcPts val="0"/>
              </a:spcAft>
              <a:buClr>
                <a:schemeClr val="accent3"/>
              </a:buClr>
              <a:buSzPts val="2000"/>
              <a:buFont typeface="Merriweather Sans Light"/>
              <a:buChar char="○"/>
              <a:defRPr sz="2000">
                <a:solidFill>
                  <a:schemeClr val="dk1"/>
                </a:solidFill>
                <a:latin typeface="Merriweather Sans Light"/>
                <a:ea typeface="Merriweather Sans Light"/>
                <a:cs typeface="Merriweather Sans Light"/>
                <a:sym typeface="Merriweather Sans Light"/>
              </a:defRPr>
            </a:lvl2pPr>
            <a:lvl3pPr indent="-355600" lvl="2" marL="1371600" rtl="0">
              <a:lnSpc>
                <a:spcPct val="115000"/>
              </a:lnSpc>
              <a:spcBef>
                <a:spcPts val="800"/>
              </a:spcBef>
              <a:spcAft>
                <a:spcPts val="0"/>
              </a:spcAft>
              <a:buClr>
                <a:schemeClr val="dk2"/>
              </a:buClr>
              <a:buSzPts val="2000"/>
              <a:buFont typeface="Merriweather Sans Light"/>
              <a:buChar char="■"/>
              <a:defRPr sz="2000">
                <a:solidFill>
                  <a:schemeClr val="dk1"/>
                </a:solidFill>
                <a:latin typeface="Merriweather Sans Light"/>
                <a:ea typeface="Merriweather Sans Light"/>
                <a:cs typeface="Merriweather Sans Light"/>
                <a:sym typeface="Merriweather Sans Light"/>
              </a:defRPr>
            </a:lvl3pPr>
            <a:lvl4pPr indent="-355600" lvl="3" marL="1828800" rtl="0">
              <a:lnSpc>
                <a:spcPct val="115000"/>
              </a:lnSpc>
              <a:spcBef>
                <a:spcPts val="800"/>
              </a:spcBef>
              <a:spcAft>
                <a:spcPts val="0"/>
              </a:spcAft>
              <a:buClr>
                <a:schemeClr val="dk2"/>
              </a:buClr>
              <a:buSzPts val="2000"/>
              <a:buFont typeface="Merriweather Sans Light"/>
              <a:buChar char="●"/>
              <a:defRPr sz="2000">
                <a:solidFill>
                  <a:schemeClr val="dk1"/>
                </a:solidFill>
                <a:latin typeface="Merriweather Sans Light"/>
                <a:ea typeface="Merriweather Sans Light"/>
                <a:cs typeface="Merriweather Sans Light"/>
                <a:sym typeface="Merriweather Sans Light"/>
              </a:defRPr>
            </a:lvl4pPr>
            <a:lvl5pPr indent="-355600" lvl="4" marL="2286000" rtl="0">
              <a:lnSpc>
                <a:spcPct val="115000"/>
              </a:lnSpc>
              <a:spcBef>
                <a:spcPts val="800"/>
              </a:spcBef>
              <a:spcAft>
                <a:spcPts val="0"/>
              </a:spcAft>
              <a:buClr>
                <a:schemeClr val="dk1"/>
              </a:buClr>
              <a:buSzPts val="2000"/>
              <a:buFont typeface="Merriweather Sans Light"/>
              <a:buChar char="○"/>
              <a:defRPr sz="2000">
                <a:solidFill>
                  <a:schemeClr val="dk1"/>
                </a:solidFill>
                <a:latin typeface="Merriweather Sans Light"/>
                <a:ea typeface="Merriweather Sans Light"/>
                <a:cs typeface="Merriweather Sans Light"/>
                <a:sym typeface="Merriweather Sans Light"/>
              </a:defRPr>
            </a:lvl5pPr>
            <a:lvl6pPr indent="-355600" lvl="5" marL="2743200" rtl="0">
              <a:lnSpc>
                <a:spcPct val="115000"/>
              </a:lnSpc>
              <a:spcBef>
                <a:spcPts val="800"/>
              </a:spcBef>
              <a:spcAft>
                <a:spcPts val="0"/>
              </a:spcAft>
              <a:buClr>
                <a:schemeClr val="dk1"/>
              </a:buClr>
              <a:buSzPts val="2000"/>
              <a:buFont typeface="Merriweather Sans Light"/>
              <a:buChar char="■"/>
              <a:defRPr sz="2000">
                <a:solidFill>
                  <a:schemeClr val="dk1"/>
                </a:solidFill>
                <a:latin typeface="Merriweather Sans Light"/>
                <a:ea typeface="Merriweather Sans Light"/>
                <a:cs typeface="Merriweather Sans Light"/>
                <a:sym typeface="Merriweather Sans Light"/>
              </a:defRPr>
            </a:lvl6pPr>
            <a:lvl7pPr indent="-355600" lvl="6" marL="3200400" rtl="0">
              <a:lnSpc>
                <a:spcPct val="115000"/>
              </a:lnSpc>
              <a:spcBef>
                <a:spcPts val="800"/>
              </a:spcBef>
              <a:spcAft>
                <a:spcPts val="0"/>
              </a:spcAft>
              <a:buClr>
                <a:schemeClr val="dk1"/>
              </a:buClr>
              <a:buSzPts val="2000"/>
              <a:buFont typeface="Merriweather Sans Light"/>
              <a:buChar char="●"/>
              <a:defRPr sz="2000">
                <a:solidFill>
                  <a:schemeClr val="dk1"/>
                </a:solidFill>
                <a:latin typeface="Merriweather Sans Light"/>
                <a:ea typeface="Merriweather Sans Light"/>
                <a:cs typeface="Merriweather Sans Light"/>
                <a:sym typeface="Merriweather Sans Light"/>
              </a:defRPr>
            </a:lvl7pPr>
            <a:lvl8pPr indent="-355600" lvl="7" marL="3657600" rtl="0">
              <a:lnSpc>
                <a:spcPct val="115000"/>
              </a:lnSpc>
              <a:spcBef>
                <a:spcPts val="800"/>
              </a:spcBef>
              <a:spcAft>
                <a:spcPts val="0"/>
              </a:spcAft>
              <a:buClr>
                <a:schemeClr val="dk1"/>
              </a:buClr>
              <a:buSzPts val="2000"/>
              <a:buFont typeface="Merriweather Sans Light"/>
              <a:buChar char="○"/>
              <a:defRPr sz="2000">
                <a:solidFill>
                  <a:schemeClr val="dk1"/>
                </a:solidFill>
                <a:latin typeface="Merriweather Sans Light"/>
                <a:ea typeface="Merriweather Sans Light"/>
                <a:cs typeface="Merriweather Sans Light"/>
                <a:sym typeface="Merriweather Sans Light"/>
              </a:defRPr>
            </a:lvl8pPr>
            <a:lvl9pPr indent="-355600" lvl="8" marL="4114800" rtl="0">
              <a:lnSpc>
                <a:spcPct val="115000"/>
              </a:lnSpc>
              <a:spcBef>
                <a:spcPts val="800"/>
              </a:spcBef>
              <a:spcAft>
                <a:spcPts val="800"/>
              </a:spcAft>
              <a:buClr>
                <a:schemeClr val="dk1"/>
              </a:buClr>
              <a:buSzPts val="2000"/>
              <a:buFont typeface="Merriweather Sans Light"/>
              <a:buChar char="■"/>
              <a:defRPr sz="2000">
                <a:solidFill>
                  <a:schemeClr val="dk1"/>
                </a:solidFill>
                <a:latin typeface="Merriweather Sans Light"/>
                <a:ea typeface="Merriweather Sans Light"/>
                <a:cs typeface="Merriweather Sans Light"/>
                <a:sym typeface="Merriweather Sans Light"/>
              </a:defRPr>
            </a:lvl9pPr>
          </a:lstStyle>
          <a:p/>
        </p:txBody>
      </p:sp>
      <p:sp>
        <p:nvSpPr>
          <p:cNvPr id="53" name="Google Shape;53;p13"/>
          <p:cNvSpPr txBox="1"/>
          <p:nvPr>
            <p:ph idx="12" type="sldNum"/>
          </p:nvPr>
        </p:nvSpPr>
        <p:spPr>
          <a:xfrm>
            <a:off x="3923800" y="4509500"/>
            <a:ext cx="1296300" cy="512100"/>
          </a:xfrm>
          <a:prstGeom prst="rect">
            <a:avLst/>
          </a:prstGeom>
          <a:noFill/>
          <a:ln>
            <a:noFill/>
          </a:ln>
        </p:spPr>
        <p:txBody>
          <a:bodyPr anchorCtr="0" anchor="ctr" bIns="0" lIns="0" spcFirstLastPara="1" rIns="0" wrap="square" tIns="0">
            <a:noAutofit/>
          </a:bodyPr>
          <a:lstStyle>
            <a:lvl1pPr lvl="0" rtl="0" algn="ctr">
              <a:buNone/>
              <a:defRPr sz="1300">
                <a:solidFill>
                  <a:schemeClr val="lt1"/>
                </a:solidFill>
                <a:latin typeface="Abril Fatface"/>
                <a:ea typeface="Abril Fatface"/>
                <a:cs typeface="Abril Fatface"/>
                <a:sym typeface="Abril Fatface"/>
              </a:defRPr>
            </a:lvl1pPr>
            <a:lvl2pPr lvl="1" rtl="0" algn="ctr">
              <a:buNone/>
              <a:defRPr sz="1300">
                <a:solidFill>
                  <a:schemeClr val="lt1"/>
                </a:solidFill>
                <a:latin typeface="Abril Fatface"/>
                <a:ea typeface="Abril Fatface"/>
                <a:cs typeface="Abril Fatface"/>
                <a:sym typeface="Abril Fatface"/>
              </a:defRPr>
            </a:lvl2pPr>
            <a:lvl3pPr lvl="2" rtl="0" algn="ctr">
              <a:buNone/>
              <a:defRPr sz="1300">
                <a:solidFill>
                  <a:schemeClr val="lt1"/>
                </a:solidFill>
                <a:latin typeface="Abril Fatface"/>
                <a:ea typeface="Abril Fatface"/>
                <a:cs typeface="Abril Fatface"/>
                <a:sym typeface="Abril Fatface"/>
              </a:defRPr>
            </a:lvl3pPr>
            <a:lvl4pPr lvl="3" rtl="0" algn="ctr">
              <a:buNone/>
              <a:defRPr sz="1300">
                <a:solidFill>
                  <a:schemeClr val="lt1"/>
                </a:solidFill>
                <a:latin typeface="Abril Fatface"/>
                <a:ea typeface="Abril Fatface"/>
                <a:cs typeface="Abril Fatface"/>
                <a:sym typeface="Abril Fatface"/>
              </a:defRPr>
            </a:lvl4pPr>
            <a:lvl5pPr lvl="4" rtl="0" algn="ctr">
              <a:buNone/>
              <a:defRPr sz="1300">
                <a:solidFill>
                  <a:schemeClr val="lt1"/>
                </a:solidFill>
                <a:latin typeface="Abril Fatface"/>
                <a:ea typeface="Abril Fatface"/>
                <a:cs typeface="Abril Fatface"/>
                <a:sym typeface="Abril Fatface"/>
              </a:defRPr>
            </a:lvl5pPr>
            <a:lvl6pPr lvl="5" rtl="0" algn="ctr">
              <a:buNone/>
              <a:defRPr sz="1300">
                <a:solidFill>
                  <a:schemeClr val="lt1"/>
                </a:solidFill>
                <a:latin typeface="Abril Fatface"/>
                <a:ea typeface="Abril Fatface"/>
                <a:cs typeface="Abril Fatface"/>
                <a:sym typeface="Abril Fatface"/>
              </a:defRPr>
            </a:lvl6pPr>
            <a:lvl7pPr lvl="6" rtl="0" algn="ctr">
              <a:buNone/>
              <a:defRPr sz="1300">
                <a:solidFill>
                  <a:schemeClr val="lt1"/>
                </a:solidFill>
                <a:latin typeface="Abril Fatface"/>
                <a:ea typeface="Abril Fatface"/>
                <a:cs typeface="Abril Fatface"/>
                <a:sym typeface="Abril Fatface"/>
              </a:defRPr>
            </a:lvl7pPr>
            <a:lvl8pPr lvl="7" rtl="0" algn="ctr">
              <a:buNone/>
              <a:defRPr sz="1300">
                <a:solidFill>
                  <a:schemeClr val="lt1"/>
                </a:solidFill>
                <a:latin typeface="Abril Fatface"/>
                <a:ea typeface="Abril Fatface"/>
                <a:cs typeface="Abril Fatface"/>
                <a:sym typeface="Abril Fatface"/>
              </a:defRPr>
            </a:lvl8pPr>
            <a:lvl9pPr lvl="8" rtl="0" algn="ctr">
              <a:buNone/>
              <a:defRPr sz="1300">
                <a:solidFill>
                  <a:schemeClr val="lt1"/>
                </a:solidFill>
                <a:latin typeface="Abril Fatface"/>
                <a:ea typeface="Abril Fatface"/>
                <a:cs typeface="Abril Fatface"/>
                <a:sym typeface="Abril Fatface"/>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137" name="Shape 137"/>
        <p:cNvGrpSpPr/>
        <p:nvPr/>
      </p:nvGrpSpPr>
      <p:grpSpPr>
        <a:xfrm>
          <a:off x="0" y="0"/>
          <a:ext cx="0" cy="0"/>
          <a:chOff x="0" y="0"/>
          <a:chExt cx="0" cy="0"/>
        </a:xfrm>
      </p:grpSpPr>
      <p:sp>
        <p:nvSpPr>
          <p:cNvPr id="138" name="Google Shape;138;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139" name="Google Shape;139;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140" name="Google Shape;140;p2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10.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10" Type="http://schemas.openxmlformats.org/officeDocument/2006/relationships/image" Target="../media/image17.png"/><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11.png"/><Relationship Id="rId4" Type="http://schemas.openxmlformats.org/officeDocument/2006/relationships/image" Target="../media/image9.png"/><Relationship Id="rId9" Type="http://schemas.openxmlformats.org/officeDocument/2006/relationships/image" Target="../media/image15.png"/><Relationship Id="rId5" Type="http://schemas.openxmlformats.org/officeDocument/2006/relationships/image" Target="../media/image12.png"/><Relationship Id="rId6" Type="http://schemas.openxmlformats.org/officeDocument/2006/relationships/image" Target="../media/image18.png"/><Relationship Id="rId7" Type="http://schemas.openxmlformats.org/officeDocument/2006/relationships/image" Target="../media/image14.png"/><Relationship Id="rId8"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19.png"/><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image" Target="../media/image23.png"/><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10" Type="http://schemas.openxmlformats.org/officeDocument/2006/relationships/image" Target="../media/image32.png"/><Relationship Id="rId1" Type="http://schemas.openxmlformats.org/officeDocument/2006/relationships/slideLayout" Target="../slideLayouts/slideLayout15.xml"/><Relationship Id="rId2" Type="http://schemas.openxmlformats.org/officeDocument/2006/relationships/notesSlide" Target="../notesSlides/notesSlide38.xml"/><Relationship Id="rId3" Type="http://schemas.openxmlformats.org/officeDocument/2006/relationships/image" Target="../media/image21.png"/><Relationship Id="rId4" Type="http://schemas.openxmlformats.org/officeDocument/2006/relationships/image" Target="../media/image24.png"/><Relationship Id="rId9" Type="http://schemas.openxmlformats.org/officeDocument/2006/relationships/image" Target="../media/image31.png"/><Relationship Id="rId5" Type="http://schemas.openxmlformats.org/officeDocument/2006/relationships/image" Target="../media/image28.png"/><Relationship Id="rId6" Type="http://schemas.openxmlformats.org/officeDocument/2006/relationships/image" Target="../media/image27.png"/><Relationship Id="rId7" Type="http://schemas.openxmlformats.org/officeDocument/2006/relationships/image" Target="../media/image26.png"/><Relationship Id="rId8"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 Id="rId3"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image" Target="../media/image30.png"/><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2.xml"/><Relationship Id="rId3" Type="http://schemas.openxmlformats.org/officeDocument/2006/relationships/image" Target="../media/image1.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3.xml"/><Relationship Id="rId3" Type="http://schemas.openxmlformats.org/officeDocument/2006/relationships/image" Target="../media/image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4.xml"/><Relationship Id="rId3" Type="http://schemas.openxmlformats.org/officeDocument/2006/relationships/image" Target="../media/image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5.xml"/><Relationship Id="rId3" Type="http://schemas.openxmlformats.org/officeDocument/2006/relationships/image" Target="../media/image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6.xml"/><Relationship Id="rId3" Type="http://schemas.openxmlformats.org/officeDocument/2006/relationships/image" Target="../media/image46.png"/><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7.xml"/><Relationship Id="rId3" Type="http://schemas.openxmlformats.org/officeDocument/2006/relationships/image" Target="../media/image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1.xml"/><Relationship Id="rId3" Type="http://schemas.openxmlformats.org/officeDocument/2006/relationships/image" Target="../media/image45.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2.xml"/><Relationship Id="rId3" Type="http://schemas.openxmlformats.org/officeDocument/2006/relationships/image" Target="../media/image53.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3.xml"/><Relationship Id="rId3" Type="http://schemas.openxmlformats.org/officeDocument/2006/relationships/image" Target="../media/image5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4.xml"/><Relationship Id="rId3" Type="http://schemas.openxmlformats.org/officeDocument/2006/relationships/image" Target="../media/image4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5.xml"/><Relationship Id="rId3" Type="http://schemas.openxmlformats.org/officeDocument/2006/relationships/image" Target="../media/image5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6.xml"/><Relationship Id="rId3" Type="http://schemas.openxmlformats.org/officeDocument/2006/relationships/image" Target="../media/image4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7.xml"/><Relationship Id="rId3" Type="http://schemas.openxmlformats.org/officeDocument/2006/relationships/image" Target="../media/image5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8.xml"/><Relationship Id="rId3" Type="http://schemas.openxmlformats.org/officeDocument/2006/relationships/image" Target="../media/image5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1.xml"/><Relationship Id="rId3" Type="http://schemas.openxmlformats.org/officeDocument/2006/relationships/image" Target="../media/image5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9"/>
          <p:cNvSpPr txBox="1"/>
          <p:nvPr>
            <p:ph type="ctrTitle"/>
          </p:nvPr>
        </p:nvSpPr>
        <p:spPr>
          <a:xfrm>
            <a:off x="1162200" y="469775"/>
            <a:ext cx="6819600" cy="3411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600"/>
              <a:t>DISEASE  PREDICTION </a:t>
            </a:r>
            <a:endParaRPr sz="3600"/>
          </a:p>
          <a:p>
            <a:pPr indent="0" lvl="0" marL="0" rtl="0" algn="ctr">
              <a:spcBef>
                <a:spcPts val="0"/>
              </a:spcBef>
              <a:spcAft>
                <a:spcPts val="0"/>
              </a:spcAft>
              <a:buNone/>
            </a:pPr>
            <a:r>
              <a:rPr lang="en" sz="3600"/>
              <a:t>USING</a:t>
            </a:r>
            <a:endParaRPr sz="3600"/>
          </a:p>
          <a:p>
            <a:pPr indent="0" lvl="0" marL="0" rtl="0" algn="ctr">
              <a:spcBef>
                <a:spcPts val="0"/>
              </a:spcBef>
              <a:spcAft>
                <a:spcPts val="0"/>
              </a:spcAft>
              <a:buNone/>
            </a:pPr>
            <a:r>
              <a:rPr lang="en" sz="3600"/>
              <a:t>NAIVE BAYES</a:t>
            </a:r>
            <a:endParaRPr/>
          </a:p>
        </p:txBody>
      </p:sp>
      <p:sp>
        <p:nvSpPr>
          <p:cNvPr id="219" name="Google Shape;219;p39"/>
          <p:cNvSpPr txBox="1"/>
          <p:nvPr/>
        </p:nvSpPr>
        <p:spPr>
          <a:xfrm>
            <a:off x="3072000" y="3091400"/>
            <a:ext cx="3000000" cy="517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 sz="2400">
                <a:solidFill>
                  <a:schemeClr val="lt1"/>
                </a:solidFill>
                <a:latin typeface="Abril Fatface"/>
                <a:ea typeface="Abril Fatface"/>
                <a:cs typeface="Abril Fatface"/>
                <a:sym typeface="Abril Fatface"/>
              </a:rPr>
              <a:t>Final Phase Review</a:t>
            </a:r>
            <a:endParaRPr sz="2400">
              <a:solidFill>
                <a:schemeClr val="lt1"/>
              </a:solidFill>
              <a:latin typeface="Abril Fatface"/>
              <a:ea typeface="Abril Fatface"/>
              <a:cs typeface="Abril Fatface"/>
              <a:sym typeface="Abril Fatface"/>
            </a:endParaRPr>
          </a:p>
        </p:txBody>
      </p:sp>
      <p:pic>
        <p:nvPicPr>
          <p:cNvPr id="220" name="Google Shape;220;p39"/>
          <p:cNvPicPr preferRelativeResize="0"/>
          <p:nvPr/>
        </p:nvPicPr>
        <p:blipFill>
          <a:blip r:embed="rId3">
            <a:alphaModFix/>
          </a:blip>
          <a:stretch>
            <a:fillRect/>
          </a:stretch>
        </p:blipFill>
        <p:spPr>
          <a:xfrm>
            <a:off x="4313388" y="620125"/>
            <a:ext cx="517222" cy="517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B2B"/>
        </a:solidFill>
      </p:bgPr>
    </p:bg>
    <p:spTree>
      <p:nvGrpSpPr>
        <p:cNvPr id="279" name="Shape 279"/>
        <p:cNvGrpSpPr/>
        <p:nvPr/>
      </p:nvGrpSpPr>
      <p:grpSpPr>
        <a:xfrm>
          <a:off x="0" y="0"/>
          <a:ext cx="0" cy="0"/>
          <a:chOff x="0" y="0"/>
          <a:chExt cx="0" cy="0"/>
        </a:xfrm>
      </p:grpSpPr>
      <p:sp>
        <p:nvSpPr>
          <p:cNvPr id="280" name="Google Shape;280;p48"/>
          <p:cNvSpPr txBox="1"/>
          <p:nvPr/>
        </p:nvSpPr>
        <p:spPr>
          <a:xfrm>
            <a:off x="803850" y="1138376"/>
            <a:ext cx="8340300" cy="418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CC7832"/>
                </a:solidFill>
                <a:highlight>
                  <a:srgbClr val="2B2B2B"/>
                </a:highlight>
                <a:latin typeface="Courier New"/>
                <a:ea typeface="Courier New"/>
                <a:cs typeface="Courier New"/>
                <a:sym typeface="Courier New"/>
              </a:rPr>
              <a:t>class </a:t>
            </a:r>
            <a:r>
              <a:rPr lang="en" sz="1000">
                <a:solidFill>
                  <a:srgbClr val="A9B7C6"/>
                </a:solidFill>
                <a:highlight>
                  <a:srgbClr val="2B2B2B"/>
                </a:highlight>
                <a:latin typeface="Courier New"/>
                <a:ea typeface="Courier New"/>
                <a:cs typeface="Courier New"/>
                <a:sym typeface="Courier New"/>
              </a:rPr>
              <a:t>DiseasePrediction(Signup):</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def </a:t>
            </a:r>
            <a:r>
              <a:rPr lang="en" sz="1000">
                <a:solidFill>
                  <a:srgbClr val="B200B2"/>
                </a:solidFill>
                <a:highlight>
                  <a:srgbClr val="2B2B2B"/>
                </a:highlight>
                <a:latin typeface="Courier New"/>
                <a:ea typeface="Courier New"/>
                <a:cs typeface="Courier New"/>
                <a:sym typeface="Courier New"/>
              </a:rPr>
              <a:t>__init__</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master=</a:t>
            </a:r>
            <a:r>
              <a:rPr lang="en" sz="1000">
                <a:solidFill>
                  <a:srgbClr val="CC7832"/>
                </a:solidFill>
                <a:highlight>
                  <a:srgbClr val="2B2B2B"/>
                </a:highlight>
                <a:latin typeface="Courier New"/>
                <a:ea typeface="Courier New"/>
                <a:cs typeface="Courier New"/>
                <a:sym typeface="Courier New"/>
              </a:rPr>
              <a:t>None</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.diseaseName = </a:t>
            </a:r>
            <a:r>
              <a:rPr lang="en" sz="1000">
                <a:solidFill>
                  <a:srgbClr val="CC7832"/>
                </a:solidFill>
                <a:highlight>
                  <a:srgbClr val="2B2B2B"/>
                </a:highlight>
                <a:latin typeface="Courier New"/>
                <a:ea typeface="Courier New"/>
                <a:cs typeface="Courier New"/>
                <a:sym typeface="Courier New"/>
              </a:rPr>
              <a:t>None</a:t>
            </a:r>
            <a:endParaRPr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CC7832"/>
                </a:solidFill>
                <a:highlight>
                  <a:srgbClr val="2B2B2B"/>
                </a:highlight>
                <a:latin typeface="Courier New"/>
                <a:ea typeface="Courier New"/>
                <a:cs typeface="Courier New"/>
                <a:sym typeface="Courier New"/>
              </a:rPr>
              <a:t>   def </a:t>
            </a:r>
            <a:r>
              <a:rPr lang="en" sz="1000">
                <a:solidFill>
                  <a:srgbClr val="FFC66D"/>
                </a:solidFill>
                <a:highlight>
                  <a:srgbClr val="2B2B2B"/>
                </a:highlight>
                <a:latin typeface="Courier New"/>
                <a:ea typeface="Courier New"/>
                <a:cs typeface="Courier New"/>
                <a:sym typeface="Courier New"/>
              </a:rPr>
              <a:t>create_view</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symptomslist</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patient_list):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808080"/>
                </a:solidFill>
                <a:highlight>
                  <a:srgbClr val="2B2B2B"/>
                </a:highlight>
                <a:latin typeface="Courier New"/>
                <a:ea typeface="Courier New"/>
                <a:cs typeface="Courier New"/>
                <a:sym typeface="Courier New"/>
              </a:rPr>
              <a:t>#Creating Frame for </a:t>
            </a:r>
            <a:r>
              <a:rPr lang="en" sz="1000">
                <a:solidFill>
                  <a:srgbClr val="6A8759"/>
                </a:solidFill>
                <a:highlight>
                  <a:srgbClr val="2B2B2B"/>
                </a:highlight>
                <a:latin typeface="Courier New"/>
                <a:ea typeface="Courier New"/>
                <a:cs typeface="Courier New"/>
                <a:sym typeface="Courier New"/>
              </a:rPr>
              <a:t>Enter Symptoms</a:t>
            </a:r>
            <a:endParaRPr sz="1000">
              <a:solidFill>
                <a:srgbClr val="6A8759"/>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808080"/>
                </a:solidFill>
                <a:highlight>
                  <a:srgbClr val="2B2B2B"/>
                </a:highlight>
                <a:latin typeface="Courier New"/>
                <a:ea typeface="Courier New"/>
                <a:cs typeface="Courier New"/>
                <a:sym typeface="Courier New"/>
              </a:rPr>
              <a:t>#Creating Label for </a:t>
            </a:r>
            <a:r>
              <a:rPr lang="en" sz="1000">
                <a:solidFill>
                  <a:srgbClr val="6A8759"/>
                </a:solidFill>
                <a:highlight>
                  <a:srgbClr val="2B2B2B"/>
                </a:highlight>
                <a:latin typeface="Courier New"/>
                <a:ea typeface="Courier New"/>
                <a:cs typeface="Courier New"/>
                <a:sym typeface="Courier New"/>
              </a:rPr>
              <a:t>Symptom 1,Symptom 2,Symptom 3,Symptom 4,Symptom 5.</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.create_combobox(</a:t>
            </a:r>
            <a:r>
              <a:rPr lang="en" sz="1000">
                <a:solidFill>
                  <a:srgbClr val="6A8759"/>
                </a:solidFill>
                <a:highlight>
                  <a:srgbClr val="2B2B2B"/>
                </a:highlight>
                <a:latin typeface="Courier New"/>
                <a:ea typeface="Courier New"/>
                <a:cs typeface="Courier New"/>
                <a:sym typeface="Courier New"/>
              </a:rPr>
              <a:t>"S1En"</a:t>
            </a:r>
            <a:r>
              <a:rPr lang="en" sz="1000">
                <a:solidFill>
                  <a:srgbClr val="CC7832"/>
                </a:solidFill>
                <a:highlight>
                  <a:srgbClr val="2B2B2B"/>
                </a:highlight>
                <a:latin typeface="Courier New"/>
                <a:ea typeface="Courier New"/>
                <a:cs typeface="Courier New"/>
                <a:sym typeface="Courier New"/>
              </a:rPr>
              <a:t>, </a:t>
            </a:r>
            <a:r>
              <a:rPr lang="en" sz="1000">
                <a:solidFill>
                  <a:srgbClr val="AA4926"/>
                </a:solidFill>
                <a:highlight>
                  <a:srgbClr val="2B2B2B"/>
                </a:highlight>
                <a:latin typeface="Courier New"/>
                <a:ea typeface="Courier New"/>
                <a:cs typeface="Courier New"/>
                <a:sym typeface="Courier New"/>
              </a:rPr>
              <a:t>values</a:t>
            </a:r>
            <a:r>
              <a:rPr lang="en" sz="1000">
                <a:solidFill>
                  <a:srgbClr val="A9B7C6"/>
                </a:solidFill>
                <a:highlight>
                  <a:srgbClr val="2B2B2B"/>
                </a:highlight>
                <a:latin typeface="Courier New"/>
                <a:ea typeface="Courier New"/>
                <a:cs typeface="Courier New"/>
                <a:sym typeface="Courier New"/>
              </a:rPr>
              <a:t>=symptomslist)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.create_combobox(</a:t>
            </a:r>
            <a:r>
              <a:rPr lang="en" sz="1000">
                <a:solidFill>
                  <a:srgbClr val="6A8759"/>
                </a:solidFill>
                <a:highlight>
                  <a:srgbClr val="2B2B2B"/>
                </a:highlight>
                <a:latin typeface="Courier New"/>
                <a:ea typeface="Courier New"/>
                <a:cs typeface="Courier New"/>
                <a:sym typeface="Courier New"/>
              </a:rPr>
              <a:t>"S2En"</a:t>
            </a:r>
            <a:r>
              <a:rPr lang="en" sz="1000">
                <a:solidFill>
                  <a:srgbClr val="CC7832"/>
                </a:solidFill>
                <a:highlight>
                  <a:srgbClr val="2B2B2B"/>
                </a:highlight>
                <a:latin typeface="Courier New"/>
                <a:ea typeface="Courier New"/>
                <a:cs typeface="Courier New"/>
                <a:sym typeface="Courier New"/>
              </a:rPr>
              <a:t>, </a:t>
            </a:r>
            <a:r>
              <a:rPr lang="en" sz="1000">
                <a:solidFill>
                  <a:srgbClr val="AA4926"/>
                </a:solidFill>
                <a:highlight>
                  <a:srgbClr val="2B2B2B"/>
                </a:highlight>
                <a:latin typeface="Courier New"/>
                <a:ea typeface="Courier New"/>
                <a:cs typeface="Courier New"/>
                <a:sym typeface="Courier New"/>
              </a:rPr>
              <a:t>values</a:t>
            </a:r>
            <a:r>
              <a:rPr lang="en" sz="1000">
                <a:solidFill>
                  <a:srgbClr val="A9B7C6"/>
                </a:solidFill>
                <a:highlight>
                  <a:srgbClr val="2B2B2B"/>
                </a:highlight>
                <a:latin typeface="Courier New"/>
                <a:ea typeface="Courier New"/>
                <a:cs typeface="Courier New"/>
                <a:sym typeface="Courier New"/>
              </a:rPr>
              <a:t>=symptomslist)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.create_combobox(</a:t>
            </a:r>
            <a:r>
              <a:rPr lang="en" sz="1000">
                <a:solidFill>
                  <a:srgbClr val="6A8759"/>
                </a:solidFill>
                <a:highlight>
                  <a:srgbClr val="2B2B2B"/>
                </a:highlight>
                <a:latin typeface="Courier New"/>
                <a:ea typeface="Courier New"/>
                <a:cs typeface="Courier New"/>
                <a:sym typeface="Courier New"/>
              </a:rPr>
              <a:t>"S3En"</a:t>
            </a:r>
            <a:r>
              <a:rPr lang="en" sz="1000">
                <a:solidFill>
                  <a:srgbClr val="CC7832"/>
                </a:solidFill>
                <a:highlight>
                  <a:srgbClr val="2B2B2B"/>
                </a:highlight>
                <a:latin typeface="Courier New"/>
                <a:ea typeface="Courier New"/>
                <a:cs typeface="Courier New"/>
                <a:sym typeface="Courier New"/>
              </a:rPr>
              <a:t>, </a:t>
            </a:r>
            <a:r>
              <a:rPr lang="en" sz="1000">
                <a:solidFill>
                  <a:srgbClr val="AA4926"/>
                </a:solidFill>
                <a:highlight>
                  <a:srgbClr val="2B2B2B"/>
                </a:highlight>
                <a:latin typeface="Courier New"/>
                <a:ea typeface="Courier New"/>
                <a:cs typeface="Courier New"/>
                <a:sym typeface="Courier New"/>
              </a:rPr>
              <a:t>values</a:t>
            </a:r>
            <a:r>
              <a:rPr lang="en" sz="1000">
                <a:solidFill>
                  <a:srgbClr val="A9B7C6"/>
                </a:solidFill>
                <a:highlight>
                  <a:srgbClr val="2B2B2B"/>
                </a:highlight>
                <a:latin typeface="Courier New"/>
                <a:ea typeface="Courier New"/>
                <a:cs typeface="Courier New"/>
                <a:sym typeface="Courier New"/>
              </a:rPr>
              <a:t>=symptomslist)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.create_combobox(</a:t>
            </a:r>
            <a:r>
              <a:rPr lang="en" sz="1000">
                <a:solidFill>
                  <a:srgbClr val="6A8759"/>
                </a:solidFill>
                <a:highlight>
                  <a:srgbClr val="2B2B2B"/>
                </a:highlight>
                <a:latin typeface="Courier New"/>
                <a:ea typeface="Courier New"/>
                <a:cs typeface="Courier New"/>
                <a:sym typeface="Courier New"/>
              </a:rPr>
              <a:t>"S4En"</a:t>
            </a:r>
            <a:r>
              <a:rPr lang="en" sz="1000">
                <a:solidFill>
                  <a:srgbClr val="CC7832"/>
                </a:solidFill>
                <a:highlight>
                  <a:srgbClr val="2B2B2B"/>
                </a:highlight>
                <a:latin typeface="Courier New"/>
                <a:ea typeface="Courier New"/>
                <a:cs typeface="Courier New"/>
                <a:sym typeface="Courier New"/>
              </a:rPr>
              <a:t>, </a:t>
            </a:r>
            <a:r>
              <a:rPr lang="en" sz="1000">
                <a:solidFill>
                  <a:srgbClr val="AA4926"/>
                </a:solidFill>
                <a:highlight>
                  <a:srgbClr val="2B2B2B"/>
                </a:highlight>
                <a:latin typeface="Courier New"/>
                <a:ea typeface="Courier New"/>
                <a:cs typeface="Courier New"/>
                <a:sym typeface="Courier New"/>
              </a:rPr>
              <a:t>values</a:t>
            </a:r>
            <a:r>
              <a:rPr lang="en" sz="1000">
                <a:solidFill>
                  <a:srgbClr val="A9B7C6"/>
                </a:solidFill>
                <a:highlight>
                  <a:srgbClr val="2B2B2B"/>
                </a:highlight>
                <a:latin typeface="Courier New"/>
                <a:ea typeface="Courier New"/>
                <a:cs typeface="Courier New"/>
                <a:sym typeface="Courier New"/>
              </a:rPr>
              <a:t>=symptomslist)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.create_combobox(</a:t>
            </a:r>
            <a:r>
              <a:rPr lang="en" sz="1000">
                <a:solidFill>
                  <a:srgbClr val="6A8759"/>
                </a:solidFill>
                <a:highlight>
                  <a:srgbClr val="2B2B2B"/>
                </a:highlight>
                <a:latin typeface="Courier New"/>
                <a:ea typeface="Courier New"/>
                <a:cs typeface="Courier New"/>
                <a:sym typeface="Courier New"/>
              </a:rPr>
              <a:t>"S5En"</a:t>
            </a:r>
            <a:r>
              <a:rPr lang="en" sz="1000">
                <a:solidFill>
                  <a:srgbClr val="CC7832"/>
                </a:solidFill>
                <a:highlight>
                  <a:srgbClr val="2B2B2B"/>
                </a:highlight>
                <a:latin typeface="Courier New"/>
                <a:ea typeface="Courier New"/>
                <a:cs typeface="Courier New"/>
                <a:sym typeface="Courier New"/>
              </a:rPr>
              <a:t>, </a:t>
            </a:r>
            <a:r>
              <a:rPr lang="en" sz="1000">
                <a:solidFill>
                  <a:srgbClr val="AA4926"/>
                </a:solidFill>
                <a:highlight>
                  <a:srgbClr val="2B2B2B"/>
                </a:highlight>
                <a:latin typeface="Courier New"/>
                <a:ea typeface="Courier New"/>
                <a:cs typeface="Courier New"/>
                <a:sym typeface="Courier New"/>
              </a:rPr>
              <a:t>values</a:t>
            </a:r>
            <a:r>
              <a:rPr lang="en" sz="1000">
                <a:solidFill>
                  <a:srgbClr val="A9B7C6"/>
                </a:solidFill>
                <a:highlight>
                  <a:srgbClr val="2B2B2B"/>
                </a:highlight>
                <a:latin typeface="Courier New"/>
                <a:ea typeface="Courier New"/>
                <a:cs typeface="Courier New"/>
                <a:sym typeface="Courier New"/>
              </a:rPr>
              <a:t>=symptomslist)</a:t>
            </a:r>
            <a:endParaRPr sz="1000">
              <a:solidFill>
                <a:srgbClr val="80808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808080"/>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.create_button(</a:t>
            </a:r>
            <a:r>
              <a:rPr lang="en" sz="1000">
                <a:solidFill>
                  <a:srgbClr val="AA4926"/>
                </a:solidFill>
                <a:highlight>
                  <a:srgbClr val="2B2B2B"/>
                </a:highlight>
                <a:latin typeface="Courier New"/>
                <a:ea typeface="Courier New"/>
                <a:cs typeface="Courier New"/>
                <a:sym typeface="Courier New"/>
              </a:rPr>
              <a:t>name</a:t>
            </a:r>
            <a:r>
              <a:rPr lang="en" sz="1000">
                <a:solidFill>
                  <a:srgbClr val="A9B7C6"/>
                </a:solidFill>
                <a:highlight>
                  <a:srgbClr val="2B2B2B"/>
                </a:highlight>
                <a:latin typeface="Courier New"/>
                <a:ea typeface="Courier New"/>
                <a:cs typeface="Courier New"/>
                <a:sym typeface="Courier New"/>
              </a:rPr>
              <a:t>=</a:t>
            </a:r>
            <a:r>
              <a:rPr lang="en" sz="1000">
                <a:solidFill>
                  <a:srgbClr val="6A8759"/>
                </a:solidFill>
                <a:highlight>
                  <a:srgbClr val="2B2B2B"/>
                </a:highlight>
                <a:latin typeface="Courier New"/>
                <a:ea typeface="Courier New"/>
                <a:cs typeface="Courier New"/>
                <a:sym typeface="Courier New"/>
              </a:rPr>
              <a:t>"Predict Disease"</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.create_button(</a:t>
            </a:r>
            <a:r>
              <a:rPr lang="en" sz="1000">
                <a:solidFill>
                  <a:srgbClr val="AA4926"/>
                </a:solidFill>
                <a:highlight>
                  <a:srgbClr val="2B2B2B"/>
                </a:highlight>
                <a:latin typeface="Courier New"/>
                <a:ea typeface="Courier New"/>
                <a:cs typeface="Courier New"/>
                <a:sym typeface="Courier New"/>
              </a:rPr>
              <a:t>name</a:t>
            </a:r>
            <a:r>
              <a:rPr lang="en" sz="1000">
                <a:solidFill>
                  <a:srgbClr val="A9B7C6"/>
                </a:solidFill>
                <a:highlight>
                  <a:srgbClr val="2B2B2B"/>
                </a:highlight>
                <a:latin typeface="Courier New"/>
                <a:ea typeface="Courier New"/>
                <a:cs typeface="Courier New"/>
                <a:sym typeface="Courier New"/>
              </a:rPr>
              <a:t>=</a:t>
            </a:r>
            <a:r>
              <a:rPr lang="en" sz="1000">
                <a:solidFill>
                  <a:srgbClr val="6A8759"/>
                </a:solidFill>
                <a:highlight>
                  <a:srgbClr val="2B2B2B"/>
                </a:highlight>
                <a:latin typeface="Courier New"/>
                <a:ea typeface="Courier New"/>
                <a:cs typeface="Courier New"/>
                <a:sym typeface="Courier New"/>
              </a:rPr>
              <a:t>"Clear"</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808080"/>
                </a:solidFill>
                <a:highlight>
                  <a:srgbClr val="2B2B2B"/>
                </a:highlight>
                <a:latin typeface="Courier New"/>
                <a:ea typeface="Courier New"/>
                <a:cs typeface="Courier New"/>
                <a:sym typeface="Courier New"/>
              </a:rPr>
              <a:t>#Creating Frame for </a:t>
            </a:r>
            <a:r>
              <a:rPr lang="en" sz="1000">
                <a:solidFill>
                  <a:srgbClr val="6A8759"/>
                </a:solidFill>
                <a:highlight>
                  <a:srgbClr val="2B2B2B"/>
                </a:highlight>
                <a:latin typeface="Courier New"/>
                <a:ea typeface="Courier New"/>
                <a:cs typeface="Courier New"/>
                <a:sym typeface="Courier New"/>
              </a:rPr>
              <a:t>Disease Predicted</a:t>
            </a:r>
            <a:endParaRPr sz="1000">
              <a:solidFill>
                <a:srgbClr val="6A8759"/>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.diseaseName =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.create_label(</a:t>
            </a:r>
            <a:r>
              <a:rPr lang="en" sz="1000">
                <a:solidFill>
                  <a:srgbClr val="AA4926"/>
                </a:solidFill>
                <a:highlight>
                  <a:srgbClr val="2B2B2B"/>
                </a:highlight>
                <a:latin typeface="Courier New"/>
                <a:ea typeface="Courier New"/>
                <a:cs typeface="Courier New"/>
                <a:sym typeface="Courier New"/>
              </a:rPr>
              <a:t>text</a:t>
            </a:r>
            <a:r>
              <a:rPr lang="en" sz="1000">
                <a:solidFill>
                  <a:srgbClr val="A9B7C6"/>
                </a:solidFill>
                <a:highlight>
                  <a:srgbClr val="2B2B2B"/>
                </a:highlight>
                <a:latin typeface="Courier New"/>
                <a:ea typeface="Courier New"/>
                <a:cs typeface="Courier New"/>
                <a:sym typeface="Courier New"/>
              </a:rPr>
              <a:t>=</a:t>
            </a:r>
            <a:r>
              <a:rPr lang="en" sz="1000">
                <a:solidFill>
                  <a:srgbClr val="6A8759"/>
                </a:solidFill>
                <a:highlight>
                  <a:srgbClr val="2B2B2B"/>
                </a:highlight>
                <a:latin typeface="Courier New"/>
                <a:ea typeface="Courier New"/>
                <a:cs typeface="Courier New"/>
                <a:sym typeface="Courier New"/>
              </a:rPr>
              <a:t>"___Disease Name___"</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808080"/>
                </a:solidFill>
                <a:highlight>
                  <a:srgbClr val="2B2B2B"/>
                </a:highlight>
                <a:latin typeface="Courier New"/>
                <a:ea typeface="Courier New"/>
                <a:cs typeface="Courier New"/>
                <a:sym typeface="Courier New"/>
              </a:rPr>
              <a:t>#Creating Frame for </a:t>
            </a:r>
            <a:r>
              <a:rPr lang="en" sz="1000">
                <a:solidFill>
                  <a:srgbClr val="6A8759"/>
                </a:solidFill>
                <a:highlight>
                  <a:srgbClr val="2B2B2B"/>
                </a:highlight>
                <a:latin typeface="Courier New"/>
                <a:ea typeface="Courier New"/>
                <a:cs typeface="Courier New"/>
                <a:sym typeface="Courier New"/>
              </a:rPr>
              <a:t>Patient Details</a:t>
            </a:r>
            <a:endParaRPr sz="1000">
              <a:solidFill>
                <a:srgbClr val="80808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808080"/>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.create_entry(</a:t>
            </a:r>
            <a:r>
              <a:rPr lang="en" sz="1000">
                <a:solidFill>
                  <a:srgbClr val="6A8759"/>
                </a:solidFill>
                <a:highlight>
                  <a:srgbClr val="2B2B2B"/>
                </a:highlight>
                <a:latin typeface="Courier New"/>
                <a:ea typeface="Courier New"/>
                <a:cs typeface="Courier New"/>
                <a:sym typeface="Courier New"/>
              </a:rPr>
              <a:t>"Name: "</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.create_entry(</a:t>
            </a:r>
            <a:r>
              <a:rPr lang="en" sz="1000">
                <a:solidFill>
                  <a:srgbClr val="6A8759"/>
                </a:solidFill>
                <a:highlight>
                  <a:srgbClr val="2B2B2B"/>
                </a:highlight>
                <a:latin typeface="Courier New"/>
                <a:ea typeface="Courier New"/>
                <a:cs typeface="Courier New"/>
                <a:sym typeface="Courier New"/>
              </a:rPr>
              <a:t>"Age: "</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8888C6"/>
                </a:solidFill>
                <a:highlight>
                  <a:srgbClr val="2B2B2B"/>
                </a:highlight>
                <a:latin typeface="Courier New"/>
                <a:ea typeface="Courier New"/>
                <a:cs typeface="Courier New"/>
                <a:sym typeface="Courier New"/>
              </a:rPr>
              <a:t>super</a:t>
            </a:r>
            <a:r>
              <a:rPr lang="en" sz="1000">
                <a:solidFill>
                  <a:srgbClr val="A9B7C6"/>
                </a:solidFill>
                <a:highlight>
                  <a:srgbClr val="2B2B2B"/>
                </a:highlight>
                <a:latin typeface="Courier New"/>
                <a:ea typeface="Courier New"/>
                <a:cs typeface="Courier New"/>
                <a:sym typeface="Courier New"/>
              </a:rPr>
              <a:t>().create_combobox(</a:t>
            </a:r>
            <a:r>
              <a:rPr lang="en" sz="1000">
                <a:solidFill>
                  <a:srgbClr val="6A8759"/>
                </a:solidFill>
                <a:highlight>
                  <a:srgbClr val="2B2B2B"/>
                </a:highlight>
                <a:latin typeface="Courier New"/>
                <a:ea typeface="Courier New"/>
                <a:cs typeface="Courier New"/>
                <a:sym typeface="Courier New"/>
              </a:rPr>
              <a:t>"Gender: "</a:t>
            </a:r>
            <a:r>
              <a:rPr lang="en" sz="1000">
                <a:solidFill>
                  <a:srgbClr val="CC7832"/>
                </a:solidFill>
                <a:highlight>
                  <a:srgbClr val="2B2B2B"/>
                </a:highlight>
                <a:latin typeface="Courier New"/>
                <a:ea typeface="Courier New"/>
                <a:cs typeface="Courier New"/>
                <a:sym typeface="Courier New"/>
              </a:rPr>
              <a:t>, </a:t>
            </a:r>
            <a:r>
              <a:rPr lang="en" sz="1000">
                <a:solidFill>
                  <a:srgbClr val="AA4926"/>
                </a:solidFill>
                <a:highlight>
                  <a:srgbClr val="2B2B2B"/>
                </a:highlight>
                <a:latin typeface="Courier New"/>
                <a:ea typeface="Courier New"/>
                <a:cs typeface="Courier New"/>
                <a:sym typeface="Courier New"/>
              </a:rPr>
              <a:t>values</a:t>
            </a:r>
            <a:r>
              <a:rPr lang="en" sz="1000">
                <a:solidFill>
                  <a:srgbClr val="A9B7C6"/>
                </a:solidFill>
                <a:highlight>
                  <a:srgbClr val="2B2B2B"/>
                </a:highlight>
                <a:latin typeface="Courier New"/>
                <a:ea typeface="Courier New"/>
                <a:cs typeface="Courier New"/>
                <a:sym typeface="Courier New"/>
              </a:rPr>
              <a:t>=[</a:t>
            </a:r>
            <a:r>
              <a:rPr lang="en" sz="1000">
                <a:solidFill>
                  <a:srgbClr val="6A8759"/>
                </a:solidFill>
                <a:highlight>
                  <a:srgbClr val="2B2B2B"/>
                </a:highlight>
                <a:latin typeface="Courier New"/>
                <a:ea typeface="Courier New"/>
                <a:cs typeface="Courier New"/>
                <a:sym typeface="Courier New"/>
              </a:rPr>
              <a:t>"Male"</a:t>
            </a:r>
            <a:r>
              <a:rPr lang="en" sz="1000">
                <a:solidFill>
                  <a:srgbClr val="CC7832"/>
                </a:solidFill>
                <a:highlight>
                  <a:srgbClr val="2B2B2B"/>
                </a:highlight>
                <a:latin typeface="Courier New"/>
                <a:ea typeface="Courier New"/>
                <a:cs typeface="Courier New"/>
                <a:sym typeface="Courier New"/>
              </a:rPr>
              <a:t>, </a:t>
            </a:r>
            <a:r>
              <a:rPr lang="en" sz="1000">
                <a:solidFill>
                  <a:srgbClr val="6A8759"/>
                </a:solidFill>
                <a:highlight>
                  <a:srgbClr val="2B2B2B"/>
                </a:highlight>
                <a:latin typeface="Courier New"/>
                <a:ea typeface="Courier New"/>
                <a:cs typeface="Courier New"/>
                <a:sym typeface="Courier New"/>
              </a:rPr>
              <a:t>"Female"</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8888C6"/>
                </a:solidFill>
                <a:highlight>
                  <a:srgbClr val="2B2B2B"/>
                </a:highlight>
                <a:latin typeface="Courier New"/>
                <a:ea typeface="Courier New"/>
                <a:cs typeface="Courier New"/>
                <a:sym typeface="Courier New"/>
              </a:rPr>
              <a:t>super</a:t>
            </a:r>
            <a:r>
              <a:rPr lang="en" sz="1000">
                <a:solidFill>
                  <a:srgbClr val="A9B7C6"/>
                </a:solidFill>
                <a:highlight>
                  <a:srgbClr val="2B2B2B"/>
                </a:highlight>
                <a:latin typeface="Courier New"/>
                <a:ea typeface="Courier New"/>
                <a:cs typeface="Courier New"/>
                <a:sym typeface="Courier New"/>
              </a:rPr>
              <a:t>().create_combobox(</a:t>
            </a:r>
            <a:r>
              <a:rPr lang="en" sz="1000">
                <a:solidFill>
                  <a:srgbClr val="6A8759"/>
                </a:solidFill>
                <a:highlight>
                  <a:srgbClr val="2B2B2B"/>
                </a:highlight>
                <a:latin typeface="Courier New"/>
                <a:ea typeface="Courier New"/>
                <a:cs typeface="Courier New"/>
                <a:sym typeface="Courier New"/>
              </a:rPr>
              <a:t>"Already Entered Patients: "</a:t>
            </a:r>
            <a:r>
              <a:rPr lang="en" sz="1000">
                <a:solidFill>
                  <a:srgbClr val="CC7832"/>
                </a:solidFill>
                <a:highlight>
                  <a:srgbClr val="2B2B2B"/>
                </a:highlight>
                <a:latin typeface="Courier New"/>
                <a:ea typeface="Courier New"/>
                <a:cs typeface="Courier New"/>
                <a:sym typeface="Courier New"/>
              </a:rPr>
              <a:t>, </a:t>
            </a:r>
            <a:r>
              <a:rPr lang="en" sz="1000">
                <a:solidFill>
                  <a:srgbClr val="AA4926"/>
                </a:solidFill>
                <a:highlight>
                  <a:srgbClr val="2B2B2B"/>
                </a:highlight>
                <a:latin typeface="Courier New"/>
                <a:ea typeface="Courier New"/>
                <a:cs typeface="Courier New"/>
                <a:sym typeface="Courier New"/>
              </a:rPr>
              <a:t>values</a:t>
            </a:r>
            <a:r>
              <a:rPr lang="en" sz="1000">
                <a:solidFill>
                  <a:srgbClr val="A9B7C6"/>
                </a:solidFill>
                <a:highlight>
                  <a:srgbClr val="2B2B2B"/>
                </a:highlight>
                <a:latin typeface="Courier New"/>
                <a:ea typeface="Courier New"/>
                <a:cs typeface="Courier New"/>
                <a:sym typeface="Courier New"/>
              </a:rPr>
              <a:t>=patient_list)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def </a:t>
            </a:r>
            <a:r>
              <a:rPr lang="en" sz="1000">
                <a:solidFill>
                  <a:srgbClr val="FFC66D"/>
                </a:solidFill>
                <a:highlight>
                  <a:srgbClr val="2B2B2B"/>
                </a:highlight>
                <a:latin typeface="Courier New"/>
                <a:ea typeface="Courier New"/>
                <a:cs typeface="Courier New"/>
                <a:sym typeface="Courier New"/>
              </a:rPr>
              <a:t>create_combobox</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frame</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label</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values</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row</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column)</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def </a:t>
            </a:r>
            <a:r>
              <a:rPr lang="en" sz="1000">
                <a:solidFill>
                  <a:srgbClr val="FFC66D"/>
                </a:solidFill>
                <a:highlight>
                  <a:srgbClr val="2B2B2B"/>
                </a:highlight>
                <a:latin typeface="Courier New"/>
                <a:ea typeface="Courier New"/>
                <a:cs typeface="Courier New"/>
                <a:sym typeface="Courier New"/>
              </a:rPr>
              <a:t>create_label</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frame</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row</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col</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justify</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text</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font</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fontsize</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padx</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pady)</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CC7832"/>
              </a:solidFill>
              <a:highlight>
                <a:srgbClr val="2B2B2B"/>
              </a:highlight>
              <a:latin typeface="Courier New"/>
              <a:ea typeface="Courier New"/>
              <a:cs typeface="Courier New"/>
              <a:sym typeface="Courier New"/>
            </a:endParaRPr>
          </a:p>
        </p:txBody>
      </p:sp>
      <p:sp>
        <p:nvSpPr>
          <p:cNvPr id="281" name="Google Shape;281;p48"/>
          <p:cNvSpPr txBox="1"/>
          <p:nvPr>
            <p:ph type="title"/>
          </p:nvPr>
        </p:nvSpPr>
        <p:spPr>
          <a:xfrm>
            <a:off x="727650" y="5251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View </a:t>
            </a:r>
            <a:endParaRPr>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B2B"/>
        </a:solidFill>
      </p:bgPr>
    </p:bg>
    <p:spTree>
      <p:nvGrpSpPr>
        <p:cNvPr id="285" name="Shape 285"/>
        <p:cNvGrpSpPr/>
        <p:nvPr/>
      </p:nvGrpSpPr>
      <p:grpSpPr>
        <a:xfrm>
          <a:off x="0" y="0"/>
          <a:ext cx="0" cy="0"/>
          <a:chOff x="0" y="0"/>
          <a:chExt cx="0" cy="0"/>
        </a:xfrm>
      </p:grpSpPr>
      <p:sp>
        <p:nvSpPr>
          <p:cNvPr id="286" name="Google Shape;286;p49"/>
          <p:cNvSpPr txBox="1"/>
          <p:nvPr>
            <p:ph type="title"/>
          </p:nvPr>
        </p:nvSpPr>
        <p:spPr>
          <a:xfrm>
            <a:off x="727650" y="5251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View </a:t>
            </a:r>
            <a:endParaRPr>
              <a:solidFill>
                <a:schemeClr val="lt1"/>
              </a:solidFill>
            </a:endParaRPr>
          </a:p>
        </p:txBody>
      </p:sp>
      <p:pic>
        <p:nvPicPr>
          <p:cNvPr id="287" name="Google Shape;287;p49"/>
          <p:cNvPicPr preferRelativeResize="0"/>
          <p:nvPr/>
        </p:nvPicPr>
        <p:blipFill>
          <a:blip r:embed="rId3">
            <a:alphaModFix/>
          </a:blip>
          <a:stretch>
            <a:fillRect/>
          </a:stretch>
        </p:blipFill>
        <p:spPr>
          <a:xfrm>
            <a:off x="1312688" y="1436250"/>
            <a:ext cx="6400376" cy="3514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B2B"/>
        </a:solidFill>
      </p:bgPr>
    </p:bg>
    <p:spTree>
      <p:nvGrpSpPr>
        <p:cNvPr id="291" name="Shape 291"/>
        <p:cNvGrpSpPr/>
        <p:nvPr/>
      </p:nvGrpSpPr>
      <p:grpSpPr>
        <a:xfrm>
          <a:off x="0" y="0"/>
          <a:ext cx="0" cy="0"/>
          <a:chOff x="0" y="0"/>
          <a:chExt cx="0" cy="0"/>
        </a:xfrm>
      </p:grpSpPr>
      <p:sp>
        <p:nvSpPr>
          <p:cNvPr id="292" name="Google Shape;292;p50"/>
          <p:cNvSpPr txBox="1"/>
          <p:nvPr/>
        </p:nvSpPr>
        <p:spPr>
          <a:xfrm>
            <a:off x="118050" y="1214575"/>
            <a:ext cx="49206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CC7832"/>
                </a:solidFill>
                <a:highlight>
                  <a:srgbClr val="2B2B2B"/>
                </a:highlight>
                <a:latin typeface="Courier New"/>
                <a:ea typeface="Courier New"/>
                <a:cs typeface="Courier New"/>
                <a:sym typeface="Courier New"/>
              </a:rPr>
              <a:t>class </a:t>
            </a:r>
            <a:r>
              <a:rPr lang="en" sz="1000">
                <a:solidFill>
                  <a:srgbClr val="A9B7C6"/>
                </a:solidFill>
                <a:highlight>
                  <a:srgbClr val="2B2B2B"/>
                </a:highlight>
                <a:latin typeface="Courier New"/>
                <a:ea typeface="Courier New"/>
                <a:cs typeface="Courier New"/>
                <a:sym typeface="Courier New"/>
              </a:rPr>
              <a:t>Menu(DiseasePrediction):</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def </a:t>
            </a:r>
            <a:r>
              <a:rPr lang="en" sz="1000">
                <a:solidFill>
                  <a:srgbClr val="B200B2"/>
                </a:solidFill>
                <a:highlight>
                  <a:srgbClr val="2B2B2B"/>
                </a:highlight>
                <a:latin typeface="Courier New"/>
                <a:ea typeface="Courier New"/>
                <a:cs typeface="Courier New"/>
                <a:sym typeface="Courier New"/>
              </a:rPr>
              <a:t>__init__</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master=</a:t>
            </a:r>
            <a:r>
              <a:rPr lang="en" sz="1000">
                <a:solidFill>
                  <a:srgbClr val="CC7832"/>
                </a:solidFill>
                <a:highlight>
                  <a:srgbClr val="2B2B2B"/>
                </a:highlight>
                <a:latin typeface="Courier New"/>
                <a:ea typeface="Courier New"/>
                <a:cs typeface="Courier New"/>
                <a:sym typeface="Courier New"/>
              </a:rPr>
              <a:t>None</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8888C6"/>
                </a:solidFill>
                <a:highlight>
                  <a:srgbClr val="2B2B2B"/>
                </a:highlight>
                <a:latin typeface="Courier New"/>
                <a:ea typeface="Courier New"/>
                <a:cs typeface="Courier New"/>
                <a:sym typeface="Courier New"/>
              </a:rPr>
              <a:t>super</a:t>
            </a:r>
            <a:r>
              <a:rPr lang="en" sz="1000">
                <a:solidFill>
                  <a:srgbClr val="A9B7C6"/>
                </a:solidFill>
                <a:highlight>
                  <a:srgbClr val="2B2B2B"/>
                </a:highlight>
                <a:latin typeface="Courier New"/>
                <a:ea typeface="Courier New"/>
                <a:cs typeface="Courier New"/>
                <a:sym typeface="Courier New"/>
              </a:rPr>
              <a:t>().</a:t>
            </a:r>
            <a:r>
              <a:rPr lang="en" sz="1000">
                <a:solidFill>
                  <a:srgbClr val="B200B2"/>
                </a:solidFill>
                <a:highlight>
                  <a:srgbClr val="2B2B2B"/>
                </a:highlight>
                <a:latin typeface="Courier New"/>
                <a:ea typeface="Courier New"/>
                <a:cs typeface="Courier New"/>
                <a:sym typeface="Courier New"/>
              </a:rPr>
              <a:t>__init__</a:t>
            </a:r>
            <a:r>
              <a:rPr lang="en" sz="1000">
                <a:solidFill>
                  <a:srgbClr val="A9B7C6"/>
                </a:solidFill>
                <a:highlight>
                  <a:srgbClr val="2B2B2B"/>
                </a:highlight>
                <a:latin typeface="Courier New"/>
                <a:ea typeface="Courier New"/>
                <a:cs typeface="Courier New"/>
                <a:sym typeface="Courier New"/>
              </a:rPr>
              <a:t>(master)</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.user_name = </a:t>
            </a:r>
            <a:r>
              <a:rPr lang="en" sz="1000">
                <a:solidFill>
                  <a:srgbClr val="CC7832"/>
                </a:solidFill>
                <a:highlight>
                  <a:srgbClr val="2B2B2B"/>
                </a:highlight>
                <a:latin typeface="Courier New"/>
                <a:ea typeface="Courier New"/>
                <a:cs typeface="Courier New"/>
                <a:sym typeface="Courier New"/>
              </a:rPr>
              <a:t>None</a:t>
            </a:r>
            <a:endParaRPr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CC7832"/>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.time = </a:t>
            </a:r>
            <a:r>
              <a:rPr lang="en" sz="1000">
                <a:solidFill>
                  <a:srgbClr val="CC7832"/>
                </a:solidFill>
                <a:highlight>
                  <a:srgbClr val="2B2B2B"/>
                </a:highlight>
                <a:latin typeface="Courier New"/>
                <a:ea typeface="Courier New"/>
                <a:cs typeface="Courier New"/>
                <a:sym typeface="Courier New"/>
              </a:rPr>
              <a:t>None</a:t>
            </a:r>
            <a:endParaRPr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CC7832"/>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.date = </a:t>
            </a:r>
            <a:r>
              <a:rPr lang="en" sz="1000">
                <a:solidFill>
                  <a:srgbClr val="CC7832"/>
                </a:solidFill>
                <a:highlight>
                  <a:srgbClr val="2B2B2B"/>
                </a:highlight>
                <a:latin typeface="Courier New"/>
                <a:ea typeface="Courier New"/>
                <a:cs typeface="Courier New"/>
                <a:sym typeface="Courier New"/>
              </a:rPr>
              <a:t>None</a:t>
            </a:r>
            <a:endParaRPr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CC7832"/>
                </a:solidFill>
                <a:highlight>
                  <a:srgbClr val="2B2B2B"/>
                </a:highlight>
                <a:latin typeface="Courier New"/>
                <a:ea typeface="Courier New"/>
                <a:cs typeface="Courier New"/>
                <a:sym typeface="Courier New"/>
              </a:rPr>
              <a:t>   def </a:t>
            </a:r>
            <a:r>
              <a:rPr lang="en" sz="1000">
                <a:solidFill>
                  <a:srgbClr val="FFC66D"/>
                </a:solidFill>
                <a:highlight>
                  <a:srgbClr val="2B2B2B"/>
                </a:highlight>
                <a:latin typeface="Courier New"/>
                <a:ea typeface="Courier New"/>
                <a:cs typeface="Courier New"/>
                <a:sym typeface="Courier New"/>
              </a:rPr>
              <a:t>create_view</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user_name):</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.user_name = user_name</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808080"/>
                </a:solidFill>
                <a:highlight>
                  <a:srgbClr val="2B2B2B"/>
                </a:highlight>
                <a:latin typeface="Courier New"/>
                <a:ea typeface="Courier New"/>
                <a:cs typeface="Courier New"/>
                <a:sym typeface="Courier New"/>
              </a:rPr>
              <a:t>#Creating Frame for </a:t>
            </a:r>
            <a:r>
              <a:rPr lang="en" sz="1000">
                <a:solidFill>
                  <a:srgbClr val="6A8759"/>
                </a:solidFill>
                <a:highlight>
                  <a:srgbClr val="2B2B2B"/>
                </a:highlight>
                <a:latin typeface="Courier New"/>
                <a:ea typeface="Courier New"/>
                <a:cs typeface="Courier New"/>
                <a:sym typeface="Courier New"/>
              </a:rPr>
              <a:t>Welcome</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.create_button(</a:t>
            </a:r>
            <a:r>
              <a:rPr lang="en" sz="1000">
                <a:solidFill>
                  <a:srgbClr val="AA4926"/>
                </a:solidFill>
                <a:highlight>
                  <a:srgbClr val="2B2B2B"/>
                </a:highlight>
                <a:latin typeface="Courier New"/>
                <a:ea typeface="Courier New"/>
                <a:cs typeface="Courier New"/>
                <a:sym typeface="Courier New"/>
              </a:rPr>
              <a:t>name</a:t>
            </a:r>
            <a:r>
              <a:rPr lang="en" sz="1000">
                <a:solidFill>
                  <a:srgbClr val="A9B7C6"/>
                </a:solidFill>
                <a:highlight>
                  <a:srgbClr val="2B2B2B"/>
                </a:highlight>
                <a:latin typeface="Courier New"/>
                <a:ea typeface="Courier New"/>
                <a:cs typeface="Courier New"/>
                <a:sym typeface="Courier New"/>
              </a:rPr>
              <a:t>=</a:t>
            </a:r>
            <a:r>
              <a:rPr lang="en" sz="1000">
                <a:solidFill>
                  <a:srgbClr val="6A8759"/>
                </a:solidFill>
                <a:highlight>
                  <a:srgbClr val="2B2B2B"/>
                </a:highlight>
                <a:latin typeface="Courier New"/>
                <a:ea typeface="Courier New"/>
                <a:cs typeface="Courier New"/>
                <a:sym typeface="Courier New"/>
              </a:rPr>
              <a:t>"Switch to Login"</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.create_button(</a:t>
            </a:r>
            <a:r>
              <a:rPr lang="en" sz="1000">
                <a:solidFill>
                  <a:srgbClr val="AA4926"/>
                </a:solidFill>
                <a:highlight>
                  <a:srgbClr val="2B2B2B"/>
                </a:highlight>
                <a:latin typeface="Courier New"/>
                <a:ea typeface="Courier New"/>
                <a:cs typeface="Courier New"/>
                <a:sym typeface="Courier New"/>
              </a:rPr>
              <a:t>name</a:t>
            </a:r>
            <a:r>
              <a:rPr lang="en" sz="1000">
                <a:solidFill>
                  <a:srgbClr val="A9B7C6"/>
                </a:solidFill>
                <a:highlight>
                  <a:srgbClr val="2B2B2B"/>
                </a:highlight>
                <a:latin typeface="Courier New"/>
                <a:ea typeface="Courier New"/>
                <a:cs typeface="Courier New"/>
                <a:sym typeface="Courier New"/>
              </a:rPr>
              <a:t>=</a:t>
            </a:r>
            <a:r>
              <a:rPr lang="en" sz="1000">
                <a:solidFill>
                  <a:srgbClr val="6A8759"/>
                </a:solidFill>
                <a:highlight>
                  <a:srgbClr val="2B2B2B"/>
                </a:highlight>
                <a:latin typeface="Courier New"/>
                <a:ea typeface="Courier New"/>
                <a:cs typeface="Courier New"/>
                <a:sym typeface="Courier New"/>
              </a:rPr>
              <a:t>"Disease Prediction"</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.create_button(</a:t>
            </a:r>
            <a:r>
              <a:rPr lang="en" sz="1000">
                <a:solidFill>
                  <a:srgbClr val="AA4926"/>
                </a:solidFill>
                <a:highlight>
                  <a:srgbClr val="2B2B2B"/>
                </a:highlight>
                <a:latin typeface="Courier New"/>
                <a:ea typeface="Courier New"/>
                <a:cs typeface="Courier New"/>
                <a:sym typeface="Courier New"/>
              </a:rPr>
              <a:t>name</a:t>
            </a:r>
            <a:r>
              <a:rPr lang="en" sz="1000">
                <a:solidFill>
                  <a:srgbClr val="A9B7C6"/>
                </a:solidFill>
                <a:highlight>
                  <a:srgbClr val="2B2B2B"/>
                </a:highlight>
                <a:latin typeface="Courier New"/>
                <a:ea typeface="Courier New"/>
                <a:cs typeface="Courier New"/>
                <a:sym typeface="Courier New"/>
              </a:rPr>
              <a:t>=</a:t>
            </a:r>
            <a:r>
              <a:rPr lang="en" sz="1000">
                <a:solidFill>
                  <a:srgbClr val="6A8759"/>
                </a:solidFill>
                <a:highlight>
                  <a:srgbClr val="2B2B2B"/>
                </a:highlight>
                <a:latin typeface="Courier New"/>
                <a:ea typeface="Courier New"/>
                <a:cs typeface="Courier New"/>
                <a:sym typeface="Courier New"/>
              </a:rPr>
              <a:t>"List of Disease Predicted"</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808080"/>
                </a:solidFill>
                <a:highlight>
                  <a:srgbClr val="2B2B2B"/>
                </a:highlight>
                <a:latin typeface="Courier New"/>
                <a:ea typeface="Courier New"/>
                <a:cs typeface="Courier New"/>
                <a:sym typeface="Courier New"/>
              </a:rPr>
              <a:t>#Creating Frame for </a:t>
            </a:r>
            <a:r>
              <a:rPr lang="en" sz="1000">
                <a:solidFill>
                  <a:srgbClr val="6A8759"/>
                </a:solidFill>
                <a:highlight>
                  <a:srgbClr val="2B2B2B"/>
                </a:highlight>
                <a:latin typeface="Courier New"/>
                <a:ea typeface="Courier New"/>
                <a:cs typeface="Courier New"/>
                <a:sym typeface="Courier New"/>
              </a:rPr>
              <a:t>Time and Date</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808080"/>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.time = tk.Label(</a:t>
            </a:r>
            <a:r>
              <a:rPr lang="en" sz="1000">
                <a:solidFill>
                  <a:srgbClr val="AA4926"/>
                </a:solidFill>
                <a:highlight>
                  <a:srgbClr val="2B2B2B"/>
                </a:highlight>
                <a:latin typeface="Courier New"/>
                <a:ea typeface="Courier New"/>
                <a:cs typeface="Courier New"/>
                <a:sym typeface="Courier New"/>
              </a:rPr>
              <a:t>text</a:t>
            </a:r>
            <a:r>
              <a:rPr lang="en" sz="1000">
                <a:solidFill>
                  <a:srgbClr val="A9B7C6"/>
                </a:solidFill>
                <a:highlight>
                  <a:srgbClr val="2B2B2B"/>
                </a:highlight>
                <a:latin typeface="Courier New"/>
                <a:ea typeface="Courier New"/>
                <a:cs typeface="Courier New"/>
                <a:sym typeface="Courier New"/>
              </a:rPr>
              <a:t>=</a:t>
            </a:r>
            <a:r>
              <a:rPr lang="en" sz="1000">
                <a:solidFill>
                  <a:srgbClr val="6A8759"/>
                </a:solidFill>
                <a:highlight>
                  <a:srgbClr val="2B2B2B"/>
                </a:highlight>
                <a:latin typeface="Courier New"/>
                <a:ea typeface="Courier New"/>
                <a:cs typeface="Courier New"/>
                <a:sym typeface="Courier New"/>
              </a:rPr>
              <a:t>""</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.date = tk.Label(</a:t>
            </a:r>
            <a:r>
              <a:rPr lang="en" sz="1000">
                <a:solidFill>
                  <a:srgbClr val="AA4926"/>
                </a:solidFill>
                <a:highlight>
                  <a:srgbClr val="2B2B2B"/>
                </a:highlight>
                <a:latin typeface="Courier New"/>
                <a:ea typeface="Courier New"/>
                <a:cs typeface="Courier New"/>
                <a:sym typeface="Courier New"/>
              </a:rPr>
              <a:t>text</a:t>
            </a:r>
            <a:r>
              <a:rPr lang="en" sz="1000">
                <a:solidFill>
                  <a:srgbClr val="A9B7C6"/>
                </a:solidFill>
                <a:highlight>
                  <a:srgbClr val="2B2B2B"/>
                </a:highlight>
                <a:latin typeface="Courier New"/>
                <a:ea typeface="Courier New"/>
                <a:cs typeface="Courier New"/>
                <a:sym typeface="Courier New"/>
              </a:rPr>
              <a:t>=</a:t>
            </a:r>
            <a:r>
              <a:rPr lang="en" sz="1000">
                <a:solidFill>
                  <a:srgbClr val="6A8759"/>
                </a:solidFill>
                <a:highlight>
                  <a:srgbClr val="2B2B2B"/>
                </a:highlight>
                <a:latin typeface="Courier New"/>
                <a:ea typeface="Courier New"/>
                <a:cs typeface="Courier New"/>
                <a:sym typeface="Courier New"/>
              </a:rPr>
              <a:t>""</a:t>
            </a:r>
            <a:r>
              <a:rPr lang="en" sz="1000">
                <a:solidFill>
                  <a:srgbClr val="A9B7C6"/>
                </a:solidFill>
                <a:highlight>
                  <a:srgbClr val="2B2B2B"/>
                </a:highlight>
                <a:latin typeface="Courier New"/>
                <a:ea typeface="Courier New"/>
                <a:cs typeface="Courier New"/>
                <a:sym typeface="Courier New"/>
              </a:rPr>
              <a:t>)</a:t>
            </a:r>
            <a:endParaRPr sz="1000">
              <a:solidFill>
                <a:srgbClr val="CC7832"/>
              </a:solidFill>
              <a:highlight>
                <a:srgbClr val="2B2B2B"/>
              </a:highlight>
              <a:latin typeface="Courier New"/>
              <a:ea typeface="Courier New"/>
              <a:cs typeface="Courier New"/>
              <a:sym typeface="Courier New"/>
            </a:endParaRPr>
          </a:p>
        </p:txBody>
      </p:sp>
      <p:sp>
        <p:nvSpPr>
          <p:cNvPr id="293" name="Google Shape;293;p50"/>
          <p:cNvSpPr txBox="1"/>
          <p:nvPr>
            <p:ph type="title"/>
          </p:nvPr>
        </p:nvSpPr>
        <p:spPr>
          <a:xfrm>
            <a:off x="727650" y="5251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View </a:t>
            </a:r>
            <a:endParaRPr>
              <a:solidFill>
                <a:schemeClr val="lt1"/>
              </a:solidFill>
            </a:endParaRPr>
          </a:p>
        </p:txBody>
      </p:sp>
      <p:pic>
        <p:nvPicPr>
          <p:cNvPr id="294" name="Google Shape;294;p50"/>
          <p:cNvPicPr preferRelativeResize="0"/>
          <p:nvPr/>
        </p:nvPicPr>
        <p:blipFill>
          <a:blip r:embed="rId3">
            <a:alphaModFix/>
          </a:blip>
          <a:stretch>
            <a:fillRect/>
          </a:stretch>
        </p:blipFill>
        <p:spPr>
          <a:xfrm>
            <a:off x="4771675" y="1214575"/>
            <a:ext cx="4238750" cy="3071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B2B"/>
        </a:solidFill>
      </p:bgPr>
    </p:bg>
    <p:spTree>
      <p:nvGrpSpPr>
        <p:cNvPr id="298" name="Shape 298"/>
        <p:cNvGrpSpPr/>
        <p:nvPr/>
      </p:nvGrpSpPr>
      <p:grpSpPr>
        <a:xfrm>
          <a:off x="0" y="0"/>
          <a:ext cx="0" cy="0"/>
          <a:chOff x="0" y="0"/>
          <a:chExt cx="0" cy="0"/>
        </a:xfrm>
      </p:grpSpPr>
      <p:sp>
        <p:nvSpPr>
          <p:cNvPr id="299" name="Google Shape;299;p51"/>
          <p:cNvSpPr txBox="1"/>
          <p:nvPr/>
        </p:nvSpPr>
        <p:spPr>
          <a:xfrm>
            <a:off x="825150" y="1373000"/>
            <a:ext cx="4177200" cy="224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CC7832"/>
                </a:solidFill>
                <a:highlight>
                  <a:srgbClr val="2B2B2B"/>
                </a:highlight>
                <a:latin typeface="Courier New"/>
                <a:ea typeface="Courier New"/>
                <a:cs typeface="Courier New"/>
                <a:sym typeface="Courier New"/>
              </a:rPr>
              <a:t>class </a:t>
            </a:r>
            <a:r>
              <a:rPr lang="en" sz="1000">
                <a:solidFill>
                  <a:srgbClr val="A9B7C6"/>
                </a:solidFill>
                <a:highlight>
                  <a:srgbClr val="2B2B2B"/>
                </a:highlight>
                <a:latin typeface="Courier New"/>
                <a:ea typeface="Courier New"/>
                <a:cs typeface="Courier New"/>
                <a:sym typeface="Courier New"/>
              </a:rPr>
              <a:t>Table(DiseasePrediction):</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def </a:t>
            </a:r>
            <a:r>
              <a:rPr lang="en" sz="1000">
                <a:solidFill>
                  <a:srgbClr val="B200B2"/>
                </a:solidFill>
                <a:highlight>
                  <a:srgbClr val="2B2B2B"/>
                </a:highlight>
                <a:latin typeface="Courier New"/>
                <a:ea typeface="Courier New"/>
                <a:cs typeface="Courier New"/>
                <a:sym typeface="Courier New"/>
              </a:rPr>
              <a:t>__init__</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master=</a:t>
            </a:r>
            <a:r>
              <a:rPr lang="en" sz="1000">
                <a:solidFill>
                  <a:srgbClr val="CC7832"/>
                </a:solidFill>
                <a:highlight>
                  <a:srgbClr val="2B2B2B"/>
                </a:highlight>
                <a:latin typeface="Courier New"/>
                <a:ea typeface="Courier New"/>
                <a:cs typeface="Courier New"/>
                <a:sym typeface="Courier New"/>
              </a:rPr>
              <a:t>None</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8888C6"/>
                </a:solidFill>
                <a:highlight>
                  <a:srgbClr val="2B2B2B"/>
                </a:highlight>
                <a:latin typeface="Courier New"/>
                <a:ea typeface="Courier New"/>
                <a:cs typeface="Courier New"/>
                <a:sym typeface="Courier New"/>
              </a:rPr>
              <a:t>super</a:t>
            </a:r>
            <a:r>
              <a:rPr lang="en" sz="1000">
                <a:solidFill>
                  <a:srgbClr val="A9B7C6"/>
                </a:solidFill>
                <a:highlight>
                  <a:srgbClr val="2B2B2B"/>
                </a:highlight>
                <a:latin typeface="Courier New"/>
                <a:ea typeface="Courier New"/>
                <a:cs typeface="Courier New"/>
                <a:sym typeface="Courier New"/>
              </a:rPr>
              <a:t>().</a:t>
            </a:r>
            <a:r>
              <a:rPr lang="en" sz="1000">
                <a:solidFill>
                  <a:srgbClr val="B200B2"/>
                </a:solidFill>
                <a:highlight>
                  <a:srgbClr val="2B2B2B"/>
                </a:highlight>
                <a:latin typeface="Courier New"/>
                <a:ea typeface="Courier New"/>
                <a:cs typeface="Courier New"/>
                <a:sym typeface="Courier New"/>
              </a:rPr>
              <a:t>__init__</a:t>
            </a:r>
            <a:r>
              <a:rPr lang="en" sz="1000">
                <a:solidFill>
                  <a:srgbClr val="A9B7C6"/>
                </a:solidFill>
                <a:highlight>
                  <a:srgbClr val="2B2B2B"/>
                </a:highlight>
                <a:latin typeface="Courier New"/>
                <a:ea typeface="Courier New"/>
                <a:cs typeface="Courier New"/>
                <a:sym typeface="Courier New"/>
              </a:rPr>
              <a:t>(master)</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def </a:t>
            </a:r>
            <a:r>
              <a:rPr lang="en" sz="1000">
                <a:solidFill>
                  <a:srgbClr val="FFC66D"/>
                </a:solidFill>
                <a:highlight>
                  <a:srgbClr val="2B2B2B"/>
                </a:highlight>
                <a:latin typeface="Courier New"/>
                <a:ea typeface="Courier New"/>
                <a:cs typeface="Courier New"/>
                <a:sym typeface="Courier New"/>
              </a:rPr>
              <a:t>create_view</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list):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total_rows = </a:t>
            </a:r>
            <a:r>
              <a:rPr lang="en" sz="1000">
                <a:solidFill>
                  <a:srgbClr val="8888C6"/>
                </a:solidFill>
                <a:highlight>
                  <a:srgbClr val="2B2B2B"/>
                </a:highlight>
                <a:latin typeface="Courier New"/>
                <a:ea typeface="Courier New"/>
                <a:cs typeface="Courier New"/>
                <a:sym typeface="Courier New"/>
              </a:rPr>
              <a:t>len</a:t>
            </a:r>
            <a:r>
              <a:rPr lang="en" sz="1000">
                <a:solidFill>
                  <a:srgbClr val="A9B7C6"/>
                </a:solidFill>
                <a:highlight>
                  <a:srgbClr val="2B2B2B"/>
                </a:highlight>
                <a:latin typeface="Courier New"/>
                <a:ea typeface="Courier New"/>
                <a:cs typeface="Courier New"/>
                <a:sym typeface="Courier New"/>
              </a:rPr>
              <a:t>(list)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total_columns = </a:t>
            </a:r>
            <a:r>
              <a:rPr lang="en" sz="1000">
                <a:solidFill>
                  <a:srgbClr val="8888C6"/>
                </a:solidFill>
                <a:highlight>
                  <a:srgbClr val="2B2B2B"/>
                </a:highlight>
                <a:latin typeface="Courier New"/>
                <a:ea typeface="Courier New"/>
                <a:cs typeface="Courier New"/>
                <a:sym typeface="Courier New"/>
              </a:rPr>
              <a:t>len</a:t>
            </a:r>
            <a:r>
              <a:rPr lang="en" sz="1000">
                <a:solidFill>
                  <a:srgbClr val="A9B7C6"/>
                </a:solidFill>
                <a:highlight>
                  <a:srgbClr val="2B2B2B"/>
                </a:highlight>
                <a:latin typeface="Courier New"/>
                <a:ea typeface="Courier New"/>
                <a:cs typeface="Courier New"/>
                <a:sym typeface="Courier New"/>
              </a:rPr>
              <a:t>(list[</a:t>
            </a:r>
            <a:r>
              <a:rPr lang="en" sz="1000">
                <a:solidFill>
                  <a:srgbClr val="6897BB"/>
                </a:solidFill>
                <a:highlight>
                  <a:srgbClr val="2B2B2B"/>
                </a:highlight>
                <a:latin typeface="Courier New"/>
                <a:ea typeface="Courier New"/>
                <a:cs typeface="Courier New"/>
                <a:sym typeface="Courier New"/>
              </a:rPr>
              <a:t>0</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.create_button(</a:t>
            </a:r>
            <a:r>
              <a:rPr lang="en" sz="1000">
                <a:solidFill>
                  <a:srgbClr val="AA4926"/>
                </a:solidFill>
                <a:highlight>
                  <a:srgbClr val="2B2B2B"/>
                </a:highlight>
                <a:latin typeface="Courier New"/>
                <a:ea typeface="Courier New"/>
                <a:cs typeface="Courier New"/>
                <a:sym typeface="Courier New"/>
              </a:rPr>
              <a:t>name</a:t>
            </a:r>
            <a:r>
              <a:rPr lang="en" sz="1000">
                <a:solidFill>
                  <a:srgbClr val="A9B7C6"/>
                </a:solidFill>
                <a:highlight>
                  <a:srgbClr val="2B2B2B"/>
                </a:highlight>
                <a:latin typeface="Courier New"/>
                <a:ea typeface="Courier New"/>
                <a:cs typeface="Courier New"/>
                <a:sym typeface="Courier New"/>
              </a:rPr>
              <a:t>=</a:t>
            </a:r>
            <a:r>
              <a:rPr lang="en" sz="1000">
                <a:solidFill>
                  <a:srgbClr val="6A8759"/>
                </a:solidFill>
                <a:highlight>
                  <a:srgbClr val="2B2B2B"/>
                </a:highlight>
                <a:latin typeface="Courier New"/>
                <a:ea typeface="Courier New"/>
                <a:cs typeface="Courier New"/>
                <a:sym typeface="Courier New"/>
              </a:rPr>
              <a:t>"Switch to Menu"</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for </a:t>
            </a:r>
            <a:r>
              <a:rPr lang="en" sz="1000">
                <a:solidFill>
                  <a:srgbClr val="A9B7C6"/>
                </a:solidFill>
                <a:highlight>
                  <a:srgbClr val="2B2B2B"/>
                </a:highlight>
                <a:latin typeface="Courier New"/>
                <a:ea typeface="Courier New"/>
                <a:cs typeface="Courier New"/>
                <a:sym typeface="Courier New"/>
              </a:rPr>
              <a:t>row </a:t>
            </a:r>
            <a:r>
              <a:rPr lang="en" sz="1000">
                <a:solidFill>
                  <a:srgbClr val="CC7832"/>
                </a:solidFill>
                <a:highlight>
                  <a:srgbClr val="2B2B2B"/>
                </a:highlight>
                <a:latin typeface="Courier New"/>
                <a:ea typeface="Courier New"/>
                <a:cs typeface="Courier New"/>
                <a:sym typeface="Courier New"/>
              </a:rPr>
              <a:t>in </a:t>
            </a:r>
            <a:r>
              <a:rPr lang="en" sz="1000">
                <a:solidFill>
                  <a:srgbClr val="8888C6"/>
                </a:solidFill>
                <a:highlight>
                  <a:srgbClr val="2B2B2B"/>
                </a:highlight>
                <a:latin typeface="Courier New"/>
                <a:ea typeface="Courier New"/>
                <a:cs typeface="Courier New"/>
                <a:sym typeface="Courier New"/>
              </a:rPr>
              <a:t>range</a:t>
            </a:r>
            <a:r>
              <a:rPr lang="en" sz="1000">
                <a:solidFill>
                  <a:srgbClr val="A9B7C6"/>
                </a:solidFill>
                <a:highlight>
                  <a:srgbClr val="2B2B2B"/>
                </a:highlight>
                <a:latin typeface="Courier New"/>
                <a:ea typeface="Courier New"/>
                <a:cs typeface="Courier New"/>
                <a:sym typeface="Courier New"/>
              </a:rPr>
              <a:t>(total_rows):</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for </a:t>
            </a:r>
            <a:r>
              <a:rPr lang="en" sz="1000">
                <a:solidFill>
                  <a:srgbClr val="A9B7C6"/>
                </a:solidFill>
                <a:highlight>
                  <a:srgbClr val="2B2B2B"/>
                </a:highlight>
                <a:latin typeface="Courier New"/>
                <a:ea typeface="Courier New"/>
                <a:cs typeface="Courier New"/>
                <a:sym typeface="Courier New"/>
              </a:rPr>
              <a:t>col </a:t>
            </a:r>
            <a:r>
              <a:rPr lang="en" sz="1000">
                <a:solidFill>
                  <a:srgbClr val="CC7832"/>
                </a:solidFill>
                <a:highlight>
                  <a:srgbClr val="2B2B2B"/>
                </a:highlight>
                <a:latin typeface="Courier New"/>
                <a:ea typeface="Courier New"/>
                <a:cs typeface="Courier New"/>
                <a:sym typeface="Courier New"/>
              </a:rPr>
              <a:t>in </a:t>
            </a:r>
            <a:r>
              <a:rPr lang="en" sz="1000">
                <a:solidFill>
                  <a:srgbClr val="8888C6"/>
                </a:solidFill>
                <a:highlight>
                  <a:srgbClr val="2B2B2B"/>
                </a:highlight>
                <a:latin typeface="Courier New"/>
                <a:ea typeface="Courier New"/>
                <a:cs typeface="Courier New"/>
                <a:sym typeface="Courier New"/>
              </a:rPr>
              <a:t>range</a:t>
            </a:r>
            <a:r>
              <a:rPr lang="en" sz="1000">
                <a:solidFill>
                  <a:srgbClr val="A9B7C6"/>
                </a:solidFill>
                <a:highlight>
                  <a:srgbClr val="2B2B2B"/>
                </a:highlight>
                <a:latin typeface="Courier New"/>
                <a:ea typeface="Courier New"/>
                <a:cs typeface="Courier New"/>
                <a:sym typeface="Courier New"/>
              </a:rPr>
              <a:t>(total_columns):</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entry = tk.Entry(frame</a:t>
            </a:r>
            <a:r>
              <a:rPr lang="en" sz="1000">
                <a:solidFill>
                  <a:srgbClr val="CC7832"/>
                </a:solidFill>
                <a:highlight>
                  <a:srgbClr val="2B2B2B"/>
                </a:highlight>
                <a:latin typeface="Courier New"/>
                <a:ea typeface="Courier New"/>
                <a:cs typeface="Courier New"/>
                <a:sym typeface="Courier New"/>
              </a:rPr>
              <a:t>, </a:t>
            </a:r>
            <a:r>
              <a:rPr lang="en" sz="1000">
                <a:solidFill>
                  <a:srgbClr val="AA4926"/>
                </a:solidFill>
                <a:highlight>
                  <a:srgbClr val="2B2B2B"/>
                </a:highlight>
                <a:latin typeface="Courier New"/>
                <a:ea typeface="Courier New"/>
                <a:cs typeface="Courier New"/>
                <a:sym typeface="Courier New"/>
              </a:rPr>
              <a:t>width</a:t>
            </a:r>
            <a:r>
              <a:rPr lang="en" sz="1000">
                <a:solidFill>
                  <a:srgbClr val="A9B7C6"/>
                </a:solidFill>
                <a:highlight>
                  <a:srgbClr val="2B2B2B"/>
                </a:highlight>
                <a:latin typeface="Courier New"/>
                <a:ea typeface="Courier New"/>
                <a:cs typeface="Courier New"/>
                <a:sym typeface="Courier New"/>
              </a:rPr>
              <a:t>=</a:t>
            </a:r>
            <a:r>
              <a:rPr lang="en" sz="1000">
                <a:solidFill>
                  <a:srgbClr val="6897BB"/>
                </a:solidFill>
                <a:highlight>
                  <a:srgbClr val="2B2B2B"/>
                </a:highlight>
                <a:latin typeface="Courier New"/>
                <a:ea typeface="Courier New"/>
                <a:cs typeface="Courier New"/>
                <a:sym typeface="Courier New"/>
              </a:rPr>
              <a:t>20</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entry.insert(tk.END</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list[row][col])</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a:latin typeface="Lato"/>
              <a:ea typeface="Lato"/>
              <a:cs typeface="Lato"/>
              <a:sym typeface="Lato"/>
            </a:endParaRPr>
          </a:p>
        </p:txBody>
      </p:sp>
      <p:sp>
        <p:nvSpPr>
          <p:cNvPr id="300" name="Google Shape;300;p51"/>
          <p:cNvSpPr txBox="1"/>
          <p:nvPr>
            <p:ph type="title"/>
          </p:nvPr>
        </p:nvSpPr>
        <p:spPr>
          <a:xfrm>
            <a:off x="727650" y="5251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View </a:t>
            </a:r>
            <a:endParaRPr>
              <a:solidFill>
                <a:schemeClr val="lt1"/>
              </a:solidFill>
            </a:endParaRPr>
          </a:p>
        </p:txBody>
      </p:sp>
      <p:pic>
        <p:nvPicPr>
          <p:cNvPr id="301" name="Google Shape;301;p51"/>
          <p:cNvPicPr preferRelativeResize="0"/>
          <p:nvPr/>
        </p:nvPicPr>
        <p:blipFill>
          <a:blip r:embed="rId3">
            <a:alphaModFix/>
          </a:blip>
          <a:stretch>
            <a:fillRect/>
          </a:stretch>
        </p:blipFill>
        <p:spPr>
          <a:xfrm>
            <a:off x="1536850" y="3458575"/>
            <a:ext cx="5874750" cy="1534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B2B"/>
        </a:solidFill>
      </p:bgPr>
    </p:bg>
    <p:spTree>
      <p:nvGrpSpPr>
        <p:cNvPr id="305" name="Shape 305"/>
        <p:cNvGrpSpPr/>
        <p:nvPr/>
      </p:nvGrpSpPr>
      <p:grpSpPr>
        <a:xfrm>
          <a:off x="0" y="0"/>
          <a:ext cx="0" cy="0"/>
          <a:chOff x="0" y="0"/>
          <a:chExt cx="0" cy="0"/>
        </a:xfrm>
      </p:grpSpPr>
      <p:sp>
        <p:nvSpPr>
          <p:cNvPr id="306" name="Google Shape;306;p52"/>
          <p:cNvSpPr txBox="1"/>
          <p:nvPr>
            <p:ph type="title"/>
          </p:nvPr>
        </p:nvSpPr>
        <p:spPr>
          <a:xfrm>
            <a:off x="727650" y="5251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Model </a:t>
            </a:r>
            <a:endParaRPr>
              <a:solidFill>
                <a:schemeClr val="lt1"/>
              </a:solidFill>
            </a:endParaRPr>
          </a:p>
        </p:txBody>
      </p:sp>
      <p:sp>
        <p:nvSpPr>
          <p:cNvPr id="307" name="Google Shape;307;p52"/>
          <p:cNvSpPr txBox="1"/>
          <p:nvPr/>
        </p:nvSpPr>
        <p:spPr>
          <a:xfrm>
            <a:off x="727650" y="1205350"/>
            <a:ext cx="8101800" cy="418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CC7832"/>
                </a:solidFill>
                <a:highlight>
                  <a:srgbClr val="2B2B2B"/>
                </a:highlight>
                <a:latin typeface="Courier New"/>
                <a:ea typeface="Courier New"/>
                <a:cs typeface="Courier New"/>
                <a:sym typeface="Courier New"/>
              </a:rPr>
              <a:t>from </a:t>
            </a:r>
            <a:r>
              <a:rPr lang="en" sz="1000">
                <a:solidFill>
                  <a:srgbClr val="A9B7C6"/>
                </a:solidFill>
                <a:highlight>
                  <a:srgbClr val="2B2B2B"/>
                </a:highlight>
                <a:latin typeface="Courier New"/>
                <a:ea typeface="Courier New"/>
                <a:cs typeface="Courier New"/>
                <a:sym typeface="Courier New"/>
              </a:rPr>
              <a:t>gui.lists </a:t>
            </a:r>
            <a:r>
              <a:rPr lang="en" sz="1000">
                <a:solidFill>
                  <a:srgbClr val="CC7832"/>
                </a:solidFill>
                <a:highlight>
                  <a:srgbClr val="2B2B2B"/>
                </a:highlight>
                <a:latin typeface="Courier New"/>
                <a:ea typeface="Courier New"/>
                <a:cs typeface="Courier New"/>
                <a:sym typeface="Courier New"/>
              </a:rPr>
              <a:t>import </a:t>
            </a:r>
            <a:r>
              <a:rPr lang="en" sz="1000">
                <a:solidFill>
                  <a:srgbClr val="A9B7C6"/>
                </a:solidFill>
                <a:highlight>
                  <a:srgbClr val="2B2B2B"/>
                </a:highlight>
                <a:latin typeface="Courier New"/>
                <a:ea typeface="Courier New"/>
                <a:cs typeface="Courier New"/>
                <a:sym typeface="Courier New"/>
              </a:rPr>
              <a:t>l1</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replace</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CC7832"/>
                </a:solidFill>
                <a:highlight>
                  <a:srgbClr val="2B2B2B"/>
                </a:highlight>
                <a:latin typeface="Courier New"/>
                <a:ea typeface="Courier New"/>
                <a:cs typeface="Courier New"/>
                <a:sym typeface="Courier New"/>
              </a:rPr>
              <a:t>from </a:t>
            </a:r>
            <a:r>
              <a:rPr lang="en" sz="1000">
                <a:solidFill>
                  <a:srgbClr val="A9B7C6"/>
                </a:solidFill>
                <a:highlight>
                  <a:srgbClr val="2B2B2B"/>
                </a:highlight>
                <a:latin typeface="Courier New"/>
                <a:ea typeface="Courier New"/>
                <a:cs typeface="Courier New"/>
                <a:sym typeface="Courier New"/>
              </a:rPr>
              <a:t>sklearn.naive_bayes </a:t>
            </a:r>
            <a:r>
              <a:rPr lang="en" sz="1000">
                <a:solidFill>
                  <a:srgbClr val="CC7832"/>
                </a:solidFill>
                <a:highlight>
                  <a:srgbClr val="2B2B2B"/>
                </a:highlight>
                <a:latin typeface="Courier New"/>
                <a:ea typeface="Courier New"/>
                <a:cs typeface="Courier New"/>
                <a:sym typeface="Courier New"/>
              </a:rPr>
              <a:t>import </a:t>
            </a:r>
            <a:r>
              <a:rPr lang="en" sz="1000">
                <a:solidFill>
                  <a:srgbClr val="A9B7C6"/>
                </a:solidFill>
                <a:highlight>
                  <a:srgbClr val="2B2B2B"/>
                </a:highlight>
                <a:latin typeface="Courier New"/>
                <a:ea typeface="Courier New"/>
                <a:cs typeface="Courier New"/>
                <a:sym typeface="Courier New"/>
              </a:rPr>
              <a:t>MultinomialNB</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CC7832"/>
                </a:solidFill>
                <a:highlight>
                  <a:srgbClr val="2B2B2B"/>
                </a:highlight>
                <a:latin typeface="Courier New"/>
                <a:ea typeface="Courier New"/>
                <a:cs typeface="Courier New"/>
                <a:sym typeface="Courier New"/>
              </a:rPr>
              <a:t>import </a:t>
            </a:r>
            <a:r>
              <a:rPr lang="en" sz="1000">
                <a:solidFill>
                  <a:srgbClr val="A9B7C6"/>
                </a:solidFill>
                <a:highlight>
                  <a:srgbClr val="2B2B2B"/>
                </a:highlight>
                <a:latin typeface="Courier New"/>
                <a:ea typeface="Courier New"/>
                <a:cs typeface="Courier New"/>
                <a:sym typeface="Courier New"/>
              </a:rPr>
              <a:t>pymysql,</a:t>
            </a:r>
            <a:r>
              <a:rPr lang="en" sz="1000">
                <a:solidFill>
                  <a:srgbClr val="CC7832"/>
                </a:solidFill>
                <a:highlight>
                  <a:srgbClr val="2B2B2B"/>
                </a:highlight>
                <a:latin typeface="Courier New"/>
                <a:ea typeface="Courier New"/>
                <a:cs typeface="Courier New"/>
                <a:sym typeface="Courier New"/>
              </a:rPr>
              <a:t>import </a:t>
            </a:r>
            <a:r>
              <a:rPr lang="en" sz="1000">
                <a:solidFill>
                  <a:srgbClr val="A9B7C6"/>
                </a:solidFill>
                <a:highlight>
                  <a:srgbClr val="2B2B2B"/>
                </a:highlight>
                <a:latin typeface="Courier New"/>
                <a:ea typeface="Courier New"/>
                <a:cs typeface="Courier New"/>
                <a:sym typeface="Courier New"/>
              </a:rPr>
              <a:t>pandas </a:t>
            </a:r>
            <a:r>
              <a:rPr lang="en" sz="1000">
                <a:solidFill>
                  <a:srgbClr val="CC7832"/>
                </a:solidFill>
                <a:highlight>
                  <a:srgbClr val="2B2B2B"/>
                </a:highlight>
                <a:latin typeface="Courier New"/>
                <a:ea typeface="Courier New"/>
                <a:cs typeface="Courier New"/>
                <a:sym typeface="Courier New"/>
              </a:rPr>
              <a:t>as </a:t>
            </a:r>
            <a:r>
              <a:rPr lang="en" sz="1000">
                <a:solidFill>
                  <a:srgbClr val="A9B7C6"/>
                </a:solidFill>
                <a:highlight>
                  <a:srgbClr val="2B2B2B"/>
                </a:highlight>
                <a:latin typeface="Courier New"/>
                <a:ea typeface="Courier New"/>
                <a:cs typeface="Courier New"/>
                <a:sym typeface="Courier New"/>
              </a:rPr>
              <a:t>pd,</a:t>
            </a:r>
            <a:r>
              <a:rPr lang="en" sz="1000">
                <a:solidFill>
                  <a:srgbClr val="CC7832"/>
                </a:solidFill>
                <a:highlight>
                  <a:srgbClr val="2B2B2B"/>
                </a:highlight>
                <a:latin typeface="Courier New"/>
                <a:ea typeface="Courier New"/>
                <a:cs typeface="Courier New"/>
                <a:sym typeface="Courier New"/>
              </a:rPr>
              <a:t>import </a:t>
            </a:r>
            <a:r>
              <a:rPr lang="en" sz="1000">
                <a:solidFill>
                  <a:srgbClr val="A9B7C6"/>
                </a:solidFill>
                <a:highlight>
                  <a:srgbClr val="2B2B2B"/>
                </a:highlight>
                <a:latin typeface="Courier New"/>
                <a:ea typeface="Courier New"/>
                <a:cs typeface="Courier New"/>
                <a:sym typeface="Courier New"/>
              </a:rPr>
              <a:t>numpy </a:t>
            </a:r>
            <a:r>
              <a:rPr lang="en" sz="1000">
                <a:solidFill>
                  <a:srgbClr val="CC7832"/>
                </a:solidFill>
                <a:highlight>
                  <a:srgbClr val="2B2B2B"/>
                </a:highlight>
                <a:latin typeface="Courier New"/>
                <a:ea typeface="Courier New"/>
                <a:cs typeface="Courier New"/>
                <a:sym typeface="Courier New"/>
              </a:rPr>
              <a:t>as </a:t>
            </a:r>
            <a:r>
              <a:rPr lang="en" sz="1000">
                <a:solidFill>
                  <a:srgbClr val="A9B7C6"/>
                </a:solidFill>
                <a:highlight>
                  <a:srgbClr val="2B2B2B"/>
                </a:highlight>
                <a:latin typeface="Courier New"/>
                <a:ea typeface="Courier New"/>
                <a:cs typeface="Courier New"/>
                <a:sym typeface="Courier New"/>
              </a:rPr>
              <a:t>np,</a:t>
            </a:r>
            <a:r>
              <a:rPr lang="en" sz="1000">
                <a:solidFill>
                  <a:srgbClr val="CC7832"/>
                </a:solidFill>
                <a:highlight>
                  <a:srgbClr val="2B2B2B"/>
                </a:highlight>
                <a:latin typeface="Courier New"/>
                <a:ea typeface="Courier New"/>
                <a:cs typeface="Courier New"/>
                <a:sym typeface="Courier New"/>
              </a:rPr>
              <a:t>import </a:t>
            </a:r>
            <a:r>
              <a:rPr lang="en" sz="1000">
                <a:solidFill>
                  <a:srgbClr val="A9B7C6"/>
                </a:solidFill>
                <a:highlight>
                  <a:srgbClr val="2B2B2B"/>
                </a:highlight>
                <a:latin typeface="Courier New"/>
                <a:ea typeface="Courier New"/>
                <a:cs typeface="Courier New"/>
                <a:sym typeface="Courier New"/>
              </a:rPr>
              <a:t>time </a:t>
            </a:r>
            <a:r>
              <a:rPr lang="en" sz="1000">
                <a:solidFill>
                  <a:srgbClr val="CC7832"/>
                </a:solidFill>
                <a:highlight>
                  <a:srgbClr val="2B2B2B"/>
                </a:highlight>
                <a:latin typeface="Courier New"/>
                <a:ea typeface="Courier New"/>
                <a:cs typeface="Courier New"/>
                <a:sym typeface="Courier New"/>
              </a:rPr>
              <a:t>as </a:t>
            </a:r>
            <a:r>
              <a:rPr lang="en" sz="1000">
                <a:solidFill>
                  <a:srgbClr val="A9B7C6"/>
                </a:solidFill>
                <a:highlight>
                  <a:srgbClr val="2B2B2B"/>
                </a:highlight>
                <a:latin typeface="Courier New"/>
                <a:ea typeface="Courier New"/>
                <a:cs typeface="Courier New"/>
                <a:sym typeface="Courier New"/>
              </a:rPr>
              <a:t>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CC7832"/>
                </a:solidFill>
                <a:highlight>
                  <a:srgbClr val="2B2B2B"/>
                </a:highlight>
                <a:latin typeface="Courier New"/>
                <a:ea typeface="Courier New"/>
                <a:cs typeface="Courier New"/>
                <a:sym typeface="Courier New"/>
              </a:rPr>
              <a:t>class </a:t>
            </a:r>
            <a:r>
              <a:rPr lang="en" sz="1000">
                <a:solidFill>
                  <a:srgbClr val="A9B7C6"/>
                </a:solidFill>
                <a:highlight>
                  <a:srgbClr val="2B2B2B"/>
                </a:highlight>
                <a:latin typeface="Courier New"/>
                <a:ea typeface="Courier New"/>
                <a:cs typeface="Courier New"/>
                <a:sym typeface="Courier New"/>
              </a:rPr>
              <a:t>Model: #Class 'Model' for Multinomial Naive Bayes Algorithm  </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def </a:t>
            </a:r>
            <a:r>
              <a:rPr lang="en" sz="1000">
                <a:solidFill>
                  <a:srgbClr val="B200B2"/>
                </a:solidFill>
                <a:highlight>
                  <a:srgbClr val="2B2B2B"/>
                </a:highlight>
                <a:latin typeface="Courier New"/>
                <a:ea typeface="Courier New"/>
                <a:cs typeface="Courier New"/>
                <a:sym typeface="Courier New"/>
              </a:rPr>
              <a:t>__init__</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training_datafile=</a:t>
            </a:r>
            <a:r>
              <a:rPr lang="en" sz="1000">
                <a:solidFill>
                  <a:srgbClr val="6A8759"/>
                </a:solidFill>
                <a:highlight>
                  <a:srgbClr val="2B2B2B"/>
                </a:highlight>
                <a:latin typeface="Courier New"/>
                <a:ea typeface="Courier New"/>
                <a:cs typeface="Courier New"/>
                <a:sym typeface="Courier New"/>
              </a:rPr>
              <a:t>"gui/Training.csv"</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testing_datafile=</a:t>
            </a:r>
            <a:r>
              <a:rPr lang="en" sz="1000">
                <a:solidFill>
                  <a:srgbClr val="6A8759"/>
                </a:solidFill>
                <a:highlight>
                  <a:srgbClr val="2B2B2B"/>
                </a:highlight>
                <a:latin typeface="Courier New"/>
                <a:ea typeface="Courier New"/>
                <a:cs typeface="Courier New"/>
                <a:sym typeface="Courier New"/>
              </a:rPr>
              <a:t>"gui/Testing.csv"</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.df = pd.read_csv(training_datafile)</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.tr = pd.read_csv(testing_datafile)</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.naive_bayes = MultinomialNB()</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.X = </a:t>
            </a:r>
            <a:r>
              <a:rPr lang="en" sz="1000">
                <a:solidFill>
                  <a:srgbClr val="CC7832"/>
                </a:solidFill>
                <a:highlight>
                  <a:srgbClr val="2B2B2B"/>
                </a:highlight>
                <a:latin typeface="Courier New"/>
                <a:ea typeface="Courier New"/>
                <a:cs typeface="Courier New"/>
                <a:sym typeface="Courier New"/>
              </a:rPr>
              <a:t>None,</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.y = </a:t>
            </a:r>
            <a:r>
              <a:rPr lang="en" sz="1000">
                <a:solidFill>
                  <a:srgbClr val="CC7832"/>
                </a:solidFill>
                <a:highlight>
                  <a:srgbClr val="2B2B2B"/>
                </a:highlight>
                <a:latin typeface="Courier New"/>
                <a:ea typeface="Courier New"/>
                <a:cs typeface="Courier New"/>
                <a:sym typeface="Courier New"/>
              </a:rPr>
              <a:t>None,</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.X_test = </a:t>
            </a:r>
            <a:r>
              <a:rPr lang="en" sz="1000">
                <a:solidFill>
                  <a:srgbClr val="CC7832"/>
                </a:solidFill>
                <a:highlight>
                  <a:srgbClr val="2B2B2B"/>
                </a:highlight>
                <a:latin typeface="Courier New"/>
                <a:ea typeface="Courier New"/>
                <a:cs typeface="Courier New"/>
                <a:sym typeface="Courier New"/>
              </a:rPr>
              <a:t>None,</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.y_test = </a:t>
            </a:r>
            <a:r>
              <a:rPr lang="en" sz="1000">
                <a:solidFill>
                  <a:srgbClr val="CC7832"/>
                </a:solidFill>
                <a:highlight>
                  <a:srgbClr val="2B2B2B"/>
                </a:highlight>
                <a:latin typeface="Courier New"/>
                <a:ea typeface="Courier New"/>
                <a:cs typeface="Courier New"/>
                <a:sym typeface="Courier New"/>
              </a:rPr>
              <a:t>None,</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.model = </a:t>
            </a:r>
            <a:r>
              <a:rPr lang="en" sz="1000">
                <a:solidFill>
                  <a:srgbClr val="CC7832"/>
                </a:solidFill>
                <a:highlight>
                  <a:srgbClr val="2B2B2B"/>
                </a:highlight>
                <a:latin typeface="Courier New"/>
                <a:ea typeface="Courier New"/>
                <a:cs typeface="Courier New"/>
                <a:sym typeface="Courier New"/>
              </a:rPr>
              <a:t>None</a:t>
            </a:r>
            <a:endParaRPr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CC7832"/>
                </a:solidFill>
                <a:highlight>
                  <a:srgbClr val="2B2B2B"/>
                </a:highlight>
                <a:latin typeface="Courier New"/>
                <a:ea typeface="Courier New"/>
                <a:cs typeface="Courier New"/>
                <a:sym typeface="Courier New"/>
              </a:rPr>
              <a:t>   def </a:t>
            </a:r>
            <a:r>
              <a:rPr lang="en" sz="1000">
                <a:solidFill>
                  <a:srgbClr val="FFC66D"/>
                </a:solidFill>
                <a:highlight>
                  <a:srgbClr val="2B2B2B"/>
                </a:highlight>
                <a:latin typeface="Courier New"/>
                <a:ea typeface="Courier New"/>
                <a:cs typeface="Courier New"/>
                <a:sym typeface="Courier New"/>
              </a:rPr>
              <a:t>split</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a:t>
            </a:r>
            <a:endParaRPr sz="1000">
              <a:solidFill>
                <a:srgbClr val="80808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808080"/>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replace(</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.df)</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.X =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.df[l1]</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.y =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.df[[</a:t>
            </a:r>
            <a:r>
              <a:rPr lang="en" sz="1000">
                <a:solidFill>
                  <a:srgbClr val="6A8759"/>
                </a:solidFill>
                <a:highlight>
                  <a:srgbClr val="2B2B2B"/>
                </a:highlight>
                <a:latin typeface="Courier New"/>
                <a:ea typeface="Courier New"/>
                <a:cs typeface="Courier New"/>
                <a:sym typeface="Courier New"/>
              </a:rPr>
              <a:t>"prognosis"</a:t>
            </a:r>
            <a:r>
              <a:rPr lang="en" sz="1000">
                <a:solidFill>
                  <a:srgbClr val="A9B7C6"/>
                </a:solidFill>
                <a:highlight>
                  <a:srgbClr val="2B2B2B"/>
                </a:highlight>
                <a:latin typeface="Courier New"/>
                <a:ea typeface="Courier New"/>
                <a:cs typeface="Courier New"/>
                <a:sym typeface="Courier New"/>
              </a:rPr>
              <a:t>]]</a:t>
            </a:r>
            <a:endParaRPr sz="1000">
              <a:solidFill>
                <a:srgbClr val="80808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808080"/>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replace(</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.tr)</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.X_test =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.tr[l1]</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.y_test =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.tr[[</a:t>
            </a:r>
            <a:r>
              <a:rPr lang="en" sz="1000">
                <a:solidFill>
                  <a:srgbClr val="6A8759"/>
                </a:solidFill>
                <a:highlight>
                  <a:srgbClr val="2B2B2B"/>
                </a:highlight>
                <a:latin typeface="Courier New"/>
                <a:ea typeface="Courier New"/>
                <a:cs typeface="Courier New"/>
                <a:sym typeface="Courier New"/>
              </a:rPr>
              <a:t>"prognosis"</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def </a:t>
            </a:r>
            <a:r>
              <a:rPr lang="en" sz="1000">
                <a:solidFill>
                  <a:srgbClr val="FFC66D"/>
                </a:solidFill>
                <a:highlight>
                  <a:srgbClr val="2B2B2B"/>
                </a:highlight>
                <a:latin typeface="Courier New"/>
                <a:ea typeface="Courier New"/>
                <a:cs typeface="Courier New"/>
                <a:sym typeface="Courier New"/>
              </a:rPr>
              <a:t>fit</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a:t>
            </a:r>
            <a:endParaRPr sz="1000">
              <a:solidFill>
                <a:srgbClr val="80808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808080"/>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.model =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.naive_bayes.fit(</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.X</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np.ravel(</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.y))</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def </a:t>
            </a:r>
            <a:r>
              <a:rPr lang="en" sz="1000">
                <a:solidFill>
                  <a:srgbClr val="FFC66D"/>
                </a:solidFill>
                <a:highlight>
                  <a:srgbClr val="2B2B2B"/>
                </a:highlight>
                <a:latin typeface="Courier New"/>
                <a:ea typeface="Courier New"/>
                <a:cs typeface="Courier New"/>
                <a:sym typeface="Courier New"/>
              </a:rPr>
              <a:t>predict</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inputtest):</a:t>
            </a:r>
            <a:endParaRPr sz="1000">
              <a:solidFill>
                <a:srgbClr val="80808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808080"/>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result =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.naive_bayes.predict(inputtest)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return </a:t>
            </a:r>
            <a:r>
              <a:rPr lang="en" sz="1000">
                <a:solidFill>
                  <a:srgbClr val="A9B7C6"/>
                </a:solidFill>
                <a:highlight>
                  <a:srgbClr val="2B2B2B"/>
                </a:highlight>
                <a:latin typeface="Courier New"/>
                <a:ea typeface="Courier New"/>
                <a:cs typeface="Courier New"/>
                <a:sym typeface="Courier New"/>
              </a:rPr>
              <a:t>result[</a:t>
            </a:r>
            <a:r>
              <a:rPr lang="en" sz="1000">
                <a:solidFill>
                  <a:srgbClr val="6897BB"/>
                </a:solidFill>
                <a:highlight>
                  <a:srgbClr val="2B2B2B"/>
                </a:highlight>
                <a:latin typeface="Courier New"/>
                <a:ea typeface="Courier New"/>
                <a:cs typeface="Courier New"/>
                <a:sym typeface="Courier New"/>
              </a:rPr>
              <a:t>0</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CC7832"/>
              </a:solidFill>
              <a:highlight>
                <a:srgbClr val="2B2B2B"/>
              </a:highlight>
              <a:latin typeface="Courier New"/>
              <a:ea typeface="Courier New"/>
              <a:cs typeface="Courier New"/>
              <a:sym typeface="Courier New"/>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B2B"/>
        </a:solidFill>
      </p:bgPr>
    </p:bg>
    <p:spTree>
      <p:nvGrpSpPr>
        <p:cNvPr id="311" name="Shape 311"/>
        <p:cNvGrpSpPr/>
        <p:nvPr/>
      </p:nvGrpSpPr>
      <p:grpSpPr>
        <a:xfrm>
          <a:off x="0" y="0"/>
          <a:ext cx="0" cy="0"/>
          <a:chOff x="0" y="0"/>
          <a:chExt cx="0" cy="0"/>
        </a:xfrm>
      </p:grpSpPr>
      <p:sp>
        <p:nvSpPr>
          <p:cNvPr id="312" name="Google Shape;312;p53"/>
          <p:cNvSpPr txBox="1"/>
          <p:nvPr/>
        </p:nvSpPr>
        <p:spPr>
          <a:xfrm>
            <a:off x="194250" y="1205350"/>
            <a:ext cx="91440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CC7832"/>
                </a:solidFill>
                <a:highlight>
                  <a:srgbClr val="2B2B2B"/>
                </a:highlight>
                <a:latin typeface="Courier New"/>
                <a:ea typeface="Courier New"/>
                <a:cs typeface="Courier New"/>
                <a:sym typeface="Courier New"/>
              </a:rPr>
              <a:t>class </a:t>
            </a:r>
            <a:r>
              <a:rPr lang="en" sz="1000">
                <a:solidFill>
                  <a:srgbClr val="A9B7C6"/>
                </a:solidFill>
                <a:highlight>
                  <a:srgbClr val="2B2B2B"/>
                </a:highlight>
                <a:latin typeface="Courier New"/>
                <a:ea typeface="Courier New"/>
                <a:cs typeface="Courier New"/>
                <a:sym typeface="Courier New"/>
              </a:rPr>
              <a:t>CurrentUser:</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def </a:t>
            </a:r>
            <a:r>
              <a:rPr lang="en" sz="1000">
                <a:solidFill>
                  <a:srgbClr val="B200B2"/>
                </a:solidFill>
                <a:highlight>
                  <a:srgbClr val="2B2B2B"/>
                </a:highlight>
                <a:latin typeface="Courier New"/>
                <a:ea typeface="Courier New"/>
                <a:cs typeface="Courier New"/>
                <a:sym typeface="Courier New"/>
              </a:rPr>
              <a:t>__init__</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.current_user_id = </a:t>
            </a:r>
            <a:r>
              <a:rPr lang="en" sz="1000">
                <a:solidFill>
                  <a:srgbClr val="CC7832"/>
                </a:solidFill>
                <a:highlight>
                  <a:srgbClr val="2B2B2B"/>
                </a:highlight>
                <a:latin typeface="Courier New"/>
                <a:ea typeface="Courier New"/>
                <a:cs typeface="Courier New"/>
                <a:sym typeface="Courier New"/>
              </a:rPr>
              <a:t>None</a:t>
            </a:r>
            <a:endParaRPr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CC7832"/>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.current_patient_id = </a:t>
            </a:r>
            <a:r>
              <a:rPr lang="en" sz="1000">
                <a:solidFill>
                  <a:srgbClr val="CC7832"/>
                </a:solidFill>
                <a:highlight>
                  <a:srgbClr val="2B2B2B"/>
                </a:highlight>
                <a:latin typeface="Courier New"/>
                <a:ea typeface="Courier New"/>
                <a:cs typeface="Courier New"/>
                <a:sym typeface="Courier New"/>
              </a:rPr>
              <a:t>None</a:t>
            </a:r>
            <a:endParaRPr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CC7832"/>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.current_symptoms_disease_id = </a:t>
            </a:r>
            <a:r>
              <a:rPr lang="en" sz="1000">
                <a:solidFill>
                  <a:srgbClr val="CC7832"/>
                </a:solidFill>
                <a:highlight>
                  <a:srgbClr val="2B2B2B"/>
                </a:highlight>
                <a:latin typeface="Courier New"/>
                <a:ea typeface="Courier New"/>
                <a:cs typeface="Courier New"/>
                <a:sym typeface="Courier New"/>
              </a:rPr>
              <a:t>None</a:t>
            </a:r>
            <a:endParaRPr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CC7832"/>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.current_patients = </a:t>
            </a:r>
            <a:r>
              <a:rPr lang="en" sz="1000">
                <a:solidFill>
                  <a:srgbClr val="CC7832"/>
                </a:solidFill>
                <a:highlight>
                  <a:srgbClr val="2B2B2B"/>
                </a:highlight>
                <a:latin typeface="Courier New"/>
                <a:ea typeface="Courier New"/>
                <a:cs typeface="Courier New"/>
                <a:sym typeface="Courier New"/>
              </a:rPr>
              <a:t>None</a:t>
            </a:r>
            <a:endParaRPr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CC7832"/>
                </a:solidFill>
                <a:highlight>
                  <a:srgbClr val="2B2B2B"/>
                </a:highlight>
                <a:latin typeface="Courier New"/>
                <a:ea typeface="Courier New"/>
                <a:cs typeface="Courier New"/>
                <a:sym typeface="Courier New"/>
              </a:rPr>
              <a:t>   def </a:t>
            </a:r>
            <a:r>
              <a:rPr lang="en" sz="1000">
                <a:solidFill>
                  <a:srgbClr val="FFC66D"/>
                </a:solidFill>
                <a:highlight>
                  <a:srgbClr val="2B2B2B"/>
                </a:highlight>
                <a:latin typeface="Courier New"/>
                <a:ea typeface="Courier New"/>
                <a:cs typeface="Courier New"/>
                <a:sym typeface="Courier New"/>
              </a:rPr>
              <a:t>set_user_id</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current_user_id)</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def </a:t>
            </a:r>
            <a:r>
              <a:rPr lang="en" sz="1000">
                <a:solidFill>
                  <a:srgbClr val="FFC66D"/>
                </a:solidFill>
                <a:highlight>
                  <a:srgbClr val="2B2B2B"/>
                </a:highlight>
                <a:latin typeface="Courier New"/>
                <a:ea typeface="Courier New"/>
                <a:cs typeface="Courier New"/>
                <a:sym typeface="Courier New"/>
              </a:rPr>
              <a:t>get_user_id</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def </a:t>
            </a:r>
            <a:r>
              <a:rPr lang="en" sz="1000">
                <a:solidFill>
                  <a:srgbClr val="FFC66D"/>
                </a:solidFill>
                <a:highlight>
                  <a:srgbClr val="2B2B2B"/>
                </a:highlight>
                <a:latin typeface="Courier New"/>
                <a:ea typeface="Courier New"/>
                <a:cs typeface="Courier New"/>
                <a:sym typeface="Courier New"/>
              </a:rPr>
              <a:t>store_db</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symptoms</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paitentdetails</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disease_name):</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[date</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time] =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.date_time()</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con = pymysql.connect(</a:t>
            </a:r>
            <a:r>
              <a:rPr lang="en" sz="1000">
                <a:solidFill>
                  <a:srgbClr val="AA4926"/>
                </a:solidFill>
                <a:highlight>
                  <a:srgbClr val="2B2B2B"/>
                </a:highlight>
                <a:latin typeface="Courier New"/>
                <a:ea typeface="Courier New"/>
                <a:cs typeface="Courier New"/>
                <a:sym typeface="Courier New"/>
              </a:rPr>
              <a:t>host</a:t>
            </a:r>
            <a:r>
              <a:rPr lang="en" sz="1000">
                <a:solidFill>
                  <a:srgbClr val="CC7832"/>
                </a:solidFill>
                <a:highlight>
                  <a:srgbClr val="2B2B2B"/>
                </a:highlight>
                <a:latin typeface="Courier New"/>
                <a:ea typeface="Courier New"/>
                <a:cs typeface="Courier New"/>
                <a:sym typeface="Courier New"/>
              </a:rPr>
              <a:t>, </a:t>
            </a:r>
            <a:r>
              <a:rPr lang="en" sz="1000">
                <a:solidFill>
                  <a:srgbClr val="AA4926"/>
                </a:solidFill>
                <a:highlight>
                  <a:srgbClr val="2B2B2B"/>
                </a:highlight>
                <a:latin typeface="Courier New"/>
                <a:ea typeface="Courier New"/>
                <a:cs typeface="Courier New"/>
                <a:sym typeface="Courier New"/>
              </a:rPr>
              <a:t>user</a:t>
            </a:r>
            <a:r>
              <a:rPr lang="en" sz="1000">
                <a:solidFill>
                  <a:srgbClr val="CC7832"/>
                </a:solidFill>
                <a:highlight>
                  <a:srgbClr val="2B2B2B"/>
                </a:highlight>
                <a:latin typeface="Courier New"/>
                <a:ea typeface="Courier New"/>
                <a:cs typeface="Courier New"/>
                <a:sym typeface="Courier New"/>
              </a:rPr>
              <a:t>, </a:t>
            </a:r>
            <a:r>
              <a:rPr lang="en" sz="1000">
                <a:solidFill>
                  <a:srgbClr val="AA4926"/>
                </a:solidFill>
                <a:highlight>
                  <a:srgbClr val="2B2B2B"/>
                </a:highlight>
                <a:latin typeface="Courier New"/>
                <a:ea typeface="Courier New"/>
                <a:cs typeface="Courier New"/>
                <a:sym typeface="Courier New"/>
              </a:rPr>
              <a:t>password</a:t>
            </a:r>
            <a:r>
              <a:rPr lang="en" sz="1000">
                <a:solidFill>
                  <a:srgbClr val="CC7832"/>
                </a:solidFill>
                <a:highlight>
                  <a:srgbClr val="2B2B2B"/>
                </a:highlight>
                <a:latin typeface="Courier New"/>
                <a:ea typeface="Courier New"/>
                <a:cs typeface="Courier New"/>
                <a:sym typeface="Courier New"/>
              </a:rPr>
              <a:t>,</a:t>
            </a:r>
            <a:r>
              <a:rPr lang="en" sz="1000">
                <a:solidFill>
                  <a:srgbClr val="AA4926"/>
                </a:solidFill>
                <a:highlight>
                  <a:srgbClr val="2B2B2B"/>
                </a:highlight>
                <a:latin typeface="Courier New"/>
                <a:ea typeface="Courier New"/>
                <a:cs typeface="Courier New"/>
                <a:sym typeface="Courier New"/>
              </a:rPr>
              <a:t>database</a:t>
            </a:r>
            <a:r>
              <a:rPr lang="en" sz="1000">
                <a:solidFill>
                  <a:srgbClr val="A9B7C6"/>
                </a:solidFill>
                <a:highlight>
                  <a:srgbClr val="2B2B2B"/>
                </a:highlight>
                <a:latin typeface="Courier New"/>
                <a:ea typeface="Courier New"/>
                <a:cs typeface="Courier New"/>
                <a:sym typeface="Courier New"/>
              </a:rPr>
              <a:t>=</a:t>
            </a:r>
            <a:r>
              <a:rPr lang="en" sz="1000">
                <a:solidFill>
                  <a:srgbClr val="6A8759"/>
                </a:solidFill>
                <a:highlight>
                  <a:srgbClr val="2B2B2B"/>
                </a:highlight>
                <a:latin typeface="Courier New"/>
                <a:ea typeface="Courier New"/>
                <a:cs typeface="Courier New"/>
                <a:sym typeface="Courier New"/>
              </a:rPr>
              <a:t>"DiseasepredictionDB"</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cur = con.cursor()</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cur.execute(</a:t>
            </a:r>
            <a:r>
              <a:rPr lang="en" sz="1000">
                <a:solidFill>
                  <a:srgbClr val="6A8759"/>
                </a:solidFill>
                <a:highlight>
                  <a:srgbClr val="2B2B2B"/>
                </a:highlight>
                <a:latin typeface="Courier New"/>
                <a:ea typeface="Courier New"/>
                <a:cs typeface="Courier New"/>
                <a:sym typeface="Courier New"/>
              </a:rPr>
              <a:t>"select * from patient_info where full_name=%s and id=%s"</a:t>
            </a:r>
            <a:r>
              <a:rPr lang="en" sz="1000">
                <a:solidFill>
                  <a:srgbClr val="CC7832"/>
                </a:solidFill>
                <a:highlight>
                  <a:srgbClr val="2B2B2B"/>
                </a:highlight>
                <a:latin typeface="Courier New"/>
                <a:ea typeface="Courier New"/>
                <a:cs typeface="Courier New"/>
                <a:sym typeface="Courier New"/>
              </a:rPr>
              <a:t>,</a:t>
            </a:r>
            <a:endParaRPr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(paitentdetails[</a:t>
            </a:r>
            <a:r>
              <a:rPr lang="en" sz="1000">
                <a:solidFill>
                  <a:srgbClr val="6A8759"/>
                </a:solidFill>
                <a:highlight>
                  <a:srgbClr val="2B2B2B"/>
                </a:highlight>
                <a:latin typeface="Courier New"/>
                <a:ea typeface="Courier New"/>
                <a:cs typeface="Courier New"/>
                <a:sym typeface="Courier New"/>
              </a:rPr>
              <a:t>"Name: "</a:t>
            </a:r>
            <a:r>
              <a:rPr lang="en" sz="1000">
                <a:solidFill>
                  <a:srgbClr val="A9B7C6"/>
                </a:solidFill>
                <a:highlight>
                  <a:srgbClr val="2B2B2B"/>
                </a:highlight>
                <a:latin typeface="Courier New"/>
                <a:ea typeface="Courier New"/>
                <a:cs typeface="Courier New"/>
                <a:sym typeface="Courier New"/>
              </a:rPr>
              <a:t>].get()</a:t>
            </a:r>
            <a:r>
              <a:rPr lang="en" sz="1000">
                <a:solidFill>
                  <a:srgbClr val="CC7832"/>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.current_user_id))</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row = cur.fetchone()</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if </a:t>
            </a:r>
            <a:r>
              <a:rPr lang="en" sz="1000">
                <a:solidFill>
                  <a:srgbClr val="A9B7C6"/>
                </a:solidFill>
                <a:highlight>
                  <a:srgbClr val="2B2B2B"/>
                </a:highlight>
                <a:latin typeface="Courier New"/>
                <a:ea typeface="Courier New"/>
                <a:cs typeface="Courier New"/>
                <a:sym typeface="Courier New"/>
              </a:rPr>
              <a:t>row </a:t>
            </a:r>
            <a:r>
              <a:rPr lang="en" sz="1000">
                <a:solidFill>
                  <a:srgbClr val="CC7832"/>
                </a:solidFill>
                <a:highlight>
                  <a:srgbClr val="2B2B2B"/>
                </a:highlight>
                <a:latin typeface="Courier New"/>
                <a:ea typeface="Courier New"/>
                <a:cs typeface="Courier New"/>
                <a:sym typeface="Courier New"/>
              </a:rPr>
              <a:t>is None</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 </a:t>
            </a:r>
            <a:r>
              <a:rPr lang="en" sz="1000">
                <a:solidFill>
                  <a:srgbClr val="6A8759"/>
                </a:solidFill>
                <a:highlight>
                  <a:srgbClr val="2B2B2B"/>
                </a:highlight>
                <a:latin typeface="Courier New"/>
                <a:ea typeface="Courier New"/>
                <a:cs typeface="Courier New"/>
                <a:sym typeface="Courier New"/>
              </a:rPr>
              <a:t>full_name,age,gender,id,patient_date and patient_time are insert into patient_info table</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cur.execute(</a:t>
            </a:r>
            <a:r>
              <a:rPr lang="en" sz="1000">
                <a:solidFill>
                  <a:srgbClr val="6A8759"/>
                </a:solidFill>
                <a:highlight>
                  <a:srgbClr val="2B2B2B"/>
                </a:highlight>
                <a:latin typeface="Courier New"/>
                <a:ea typeface="Courier New"/>
                <a:cs typeface="Courier New"/>
                <a:sym typeface="Courier New"/>
              </a:rPr>
              <a:t>"select id_2 from patient_info where patient_date=%s and patient_time=%s"</a:t>
            </a:r>
            <a:r>
              <a:rPr lang="en" sz="1000">
                <a:solidFill>
                  <a:srgbClr val="CC7832"/>
                </a:solidFill>
                <a:highlight>
                  <a:srgbClr val="2B2B2B"/>
                </a:highlight>
                <a:latin typeface="Courier New"/>
                <a:ea typeface="Courier New"/>
                <a:cs typeface="Courier New"/>
                <a:sym typeface="Courier New"/>
              </a:rPr>
              <a:t>,</a:t>
            </a:r>
            <a:r>
              <a:rPr lang="en" sz="1000">
                <a:solidFill>
                  <a:srgbClr val="A9B7C6"/>
                </a:solidFill>
                <a:highlight>
                  <a:srgbClr val="2B2B2B"/>
                </a:highlight>
                <a:latin typeface="Courier New"/>
                <a:ea typeface="Courier New"/>
                <a:cs typeface="Courier New"/>
                <a:sym typeface="Courier New"/>
              </a:rPr>
              <a:t>(date</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time))</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.current_patient_id</a:t>
            </a:r>
            <a:r>
              <a:rPr lang="en" sz="1000">
                <a:solidFill>
                  <a:srgbClr val="CC7832"/>
                </a:solidFill>
                <a:highlight>
                  <a:srgbClr val="2B2B2B"/>
                </a:highlight>
                <a:latin typeface="Courier New"/>
                <a:ea typeface="Courier New"/>
                <a:cs typeface="Courier New"/>
                <a:sym typeface="Courier New"/>
              </a:rPr>
              <a:t>,</a:t>
            </a:r>
            <a:r>
              <a:rPr lang="en" sz="1000">
                <a:solidFill>
                  <a:srgbClr val="A9B7C6"/>
                </a:solidFill>
                <a:highlight>
                  <a:srgbClr val="2B2B2B"/>
                </a:highlight>
                <a:latin typeface="Courier New"/>
                <a:ea typeface="Courier New"/>
                <a:cs typeface="Courier New"/>
                <a:sym typeface="Courier New"/>
              </a:rPr>
              <a:t>) = cur.fetchone()</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6A8759"/>
                </a:solidFill>
                <a:highlight>
                  <a:srgbClr val="2B2B2B"/>
                </a:highlight>
                <a:latin typeface="Courier New"/>
                <a:ea typeface="Courier New"/>
                <a:cs typeface="Courier New"/>
                <a:sym typeface="Courier New"/>
              </a:rPr>
              <a:t>id_2,symptom_1,symptom_2,symptom_3,symptom_4,symptom_5,disease,sym_date and sym_time</a:t>
            </a:r>
            <a:r>
              <a:rPr lang="en" sz="1000">
                <a:solidFill>
                  <a:srgbClr val="A9B7C6"/>
                </a:solidFill>
                <a:highlight>
                  <a:srgbClr val="2B2B2B"/>
                </a:highlight>
                <a:latin typeface="Courier New"/>
                <a:ea typeface="Courier New"/>
                <a:cs typeface="Courier New"/>
                <a:sym typeface="Courier New"/>
              </a:rPr>
              <a:t> </a:t>
            </a:r>
            <a:r>
              <a:rPr lang="en" sz="1000">
                <a:solidFill>
                  <a:srgbClr val="6A8759"/>
                </a:solidFill>
                <a:highlight>
                  <a:srgbClr val="2B2B2B"/>
                </a:highlight>
                <a:latin typeface="Courier New"/>
                <a:ea typeface="Courier New"/>
                <a:cs typeface="Courier New"/>
                <a:sym typeface="Courier New"/>
              </a:rPr>
              <a:t>are  insert into sym_dis table.</a:t>
            </a:r>
            <a:endParaRPr sz="1000">
              <a:solidFill>
                <a:srgbClr val="CC7832"/>
              </a:solidFill>
              <a:highlight>
                <a:srgbClr val="2B2B2B"/>
              </a:highlight>
              <a:latin typeface="Courier New"/>
              <a:ea typeface="Courier New"/>
              <a:cs typeface="Courier New"/>
              <a:sym typeface="Courier New"/>
            </a:endParaRPr>
          </a:p>
        </p:txBody>
      </p:sp>
      <p:sp>
        <p:nvSpPr>
          <p:cNvPr id="313" name="Google Shape;313;p53"/>
          <p:cNvSpPr txBox="1"/>
          <p:nvPr>
            <p:ph type="title"/>
          </p:nvPr>
        </p:nvSpPr>
        <p:spPr>
          <a:xfrm>
            <a:off x="727650" y="5251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Model </a:t>
            </a:r>
            <a:endParaRPr>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B2B"/>
        </a:solidFill>
      </p:bgPr>
    </p:bg>
    <p:spTree>
      <p:nvGrpSpPr>
        <p:cNvPr id="317" name="Shape 317"/>
        <p:cNvGrpSpPr/>
        <p:nvPr/>
      </p:nvGrpSpPr>
      <p:grpSpPr>
        <a:xfrm>
          <a:off x="0" y="0"/>
          <a:ext cx="0" cy="0"/>
          <a:chOff x="0" y="0"/>
          <a:chExt cx="0" cy="0"/>
        </a:xfrm>
      </p:grpSpPr>
      <p:sp>
        <p:nvSpPr>
          <p:cNvPr id="318" name="Google Shape;318;p54"/>
          <p:cNvSpPr txBox="1"/>
          <p:nvPr/>
        </p:nvSpPr>
        <p:spPr>
          <a:xfrm>
            <a:off x="194250" y="1205350"/>
            <a:ext cx="91440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cur.execute(</a:t>
            </a:r>
            <a:r>
              <a:rPr lang="en" sz="1000">
                <a:solidFill>
                  <a:srgbClr val="6A8759"/>
                </a:solidFill>
                <a:highlight>
                  <a:srgbClr val="2B2B2B"/>
                </a:highlight>
                <a:latin typeface="Courier New"/>
                <a:ea typeface="Courier New"/>
                <a:cs typeface="Courier New"/>
                <a:sym typeface="Courier New"/>
              </a:rPr>
              <a:t>"(select id_3 from sym_dis where sym_date=%s and sym_time=%s)"</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(date</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time))</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.current_symptoms_disease_id</a:t>
            </a:r>
            <a:r>
              <a:rPr lang="en" sz="1000">
                <a:solidFill>
                  <a:srgbClr val="CC7832"/>
                </a:solidFill>
                <a:highlight>
                  <a:srgbClr val="2B2B2B"/>
                </a:highlight>
                <a:latin typeface="Courier New"/>
                <a:ea typeface="Courier New"/>
                <a:cs typeface="Courier New"/>
                <a:sym typeface="Courier New"/>
              </a:rPr>
              <a:t>,</a:t>
            </a:r>
            <a:r>
              <a:rPr lang="en" sz="1000">
                <a:solidFill>
                  <a:srgbClr val="A9B7C6"/>
                </a:solidFill>
                <a:highlight>
                  <a:srgbClr val="2B2B2B"/>
                </a:highlight>
                <a:latin typeface="Courier New"/>
                <a:ea typeface="Courier New"/>
                <a:cs typeface="Courier New"/>
                <a:sym typeface="Courier New"/>
              </a:rPr>
              <a:t>) = cur.fetchone()</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else</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isDone = </a:t>
            </a:r>
            <a:r>
              <a:rPr lang="en" sz="1000">
                <a:solidFill>
                  <a:srgbClr val="CC7832"/>
                </a:solidFill>
                <a:highlight>
                  <a:srgbClr val="2B2B2B"/>
                </a:highlight>
                <a:latin typeface="Courier New"/>
                <a:ea typeface="Courier New"/>
                <a:cs typeface="Courier New"/>
                <a:sym typeface="Courier New"/>
              </a:rPr>
              <a:t>True</a:t>
            </a:r>
            <a:endParaRPr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CC7832"/>
                </a:solidFill>
                <a:highlight>
                  <a:srgbClr val="2B2B2B"/>
                </a:highlight>
                <a:latin typeface="Courier New"/>
                <a:ea typeface="Courier New"/>
                <a:cs typeface="Courier New"/>
                <a:sym typeface="Courier New"/>
              </a:rPr>
              <a:t>           while </a:t>
            </a:r>
            <a:r>
              <a:rPr lang="en" sz="1000">
                <a:solidFill>
                  <a:srgbClr val="A9B7C6"/>
                </a:solidFill>
                <a:highlight>
                  <a:srgbClr val="2B2B2B"/>
                </a:highlight>
                <a:latin typeface="Courier New"/>
                <a:ea typeface="Courier New"/>
                <a:cs typeface="Courier New"/>
                <a:sym typeface="Courier New"/>
              </a:rPr>
              <a:t>isDone:</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try</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6A8759"/>
                </a:solidFill>
                <a:highlight>
                  <a:srgbClr val="2B2B2B"/>
                </a:highlight>
                <a:latin typeface="Courier New"/>
                <a:ea typeface="Courier New"/>
                <a:cs typeface="Courier New"/>
                <a:sym typeface="Courier New"/>
              </a:rPr>
              <a:t>id_2,symptom_1,symptom_2,symptom_3,symptom_4,symptom_5,disease,sym_date and sym_time</a:t>
            </a:r>
            <a:r>
              <a:rPr lang="en" sz="1000">
                <a:solidFill>
                  <a:srgbClr val="A9B7C6"/>
                </a:solidFill>
                <a:highlight>
                  <a:srgbClr val="2B2B2B"/>
                </a:highlight>
                <a:latin typeface="Courier New"/>
                <a:ea typeface="Courier New"/>
                <a:cs typeface="Courier New"/>
                <a:sym typeface="Courier New"/>
              </a:rPr>
              <a:t> </a:t>
            </a:r>
            <a:r>
              <a:rPr lang="en" sz="1000">
                <a:solidFill>
                  <a:srgbClr val="6A8759"/>
                </a:solidFill>
                <a:highlight>
                  <a:srgbClr val="2B2B2B"/>
                </a:highlight>
                <a:latin typeface="Courier New"/>
                <a:ea typeface="Courier New"/>
                <a:cs typeface="Courier New"/>
                <a:sym typeface="Courier New"/>
              </a:rPr>
              <a:t>are  insert into sym_dis table.</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isDone = </a:t>
            </a:r>
            <a:r>
              <a:rPr lang="en" sz="1000">
                <a:solidFill>
                  <a:srgbClr val="CC7832"/>
                </a:solidFill>
                <a:highlight>
                  <a:srgbClr val="2B2B2B"/>
                </a:highlight>
                <a:latin typeface="Courier New"/>
                <a:ea typeface="Courier New"/>
                <a:cs typeface="Courier New"/>
                <a:sym typeface="Courier New"/>
              </a:rPr>
              <a:t>False</a:t>
            </a:r>
            <a:endParaRPr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CC7832"/>
                </a:solidFill>
                <a:highlight>
                  <a:srgbClr val="2B2B2B"/>
                </a:highlight>
                <a:latin typeface="Courier New"/>
                <a:ea typeface="Courier New"/>
                <a:cs typeface="Courier New"/>
                <a:sym typeface="Courier New"/>
              </a:rPr>
              <a:t>               except </a:t>
            </a:r>
            <a:r>
              <a:rPr lang="en" sz="1000">
                <a:solidFill>
                  <a:srgbClr val="8888C6"/>
                </a:solidFill>
                <a:highlight>
                  <a:srgbClr val="2B2B2B"/>
                </a:highlight>
                <a:latin typeface="Courier New"/>
                <a:ea typeface="Courier New"/>
                <a:cs typeface="Courier New"/>
                <a:sym typeface="Courier New"/>
              </a:rPr>
              <a:t>Exception </a:t>
            </a:r>
            <a:r>
              <a:rPr lang="en" sz="1000">
                <a:solidFill>
                  <a:srgbClr val="CC7832"/>
                </a:solidFill>
                <a:highlight>
                  <a:srgbClr val="2B2B2B"/>
                </a:highlight>
                <a:latin typeface="Courier New"/>
                <a:ea typeface="Courier New"/>
                <a:cs typeface="Courier New"/>
                <a:sym typeface="Courier New"/>
              </a:rPr>
              <a:t>as </a:t>
            </a:r>
            <a:r>
              <a:rPr lang="en" sz="1000">
                <a:solidFill>
                  <a:srgbClr val="72737A"/>
                </a:solidFill>
                <a:highlight>
                  <a:srgbClr val="2B2B2B"/>
                </a:highlight>
                <a:latin typeface="Courier New"/>
                <a:ea typeface="Courier New"/>
                <a:cs typeface="Courier New"/>
                <a:sym typeface="Courier New"/>
              </a:rPr>
              <a:t>es</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.current_patient_id = row[</a:t>
            </a:r>
            <a:r>
              <a:rPr lang="en" sz="1000">
                <a:solidFill>
                  <a:srgbClr val="6897BB"/>
                </a:solidFill>
                <a:highlight>
                  <a:srgbClr val="2B2B2B"/>
                </a:highlight>
                <a:latin typeface="Courier New"/>
                <a:ea typeface="Courier New"/>
                <a:cs typeface="Courier New"/>
                <a:sym typeface="Courier New"/>
              </a:rPr>
              <a:t>0</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cur.execute(</a:t>
            </a:r>
            <a:r>
              <a:rPr lang="en" sz="1000">
                <a:solidFill>
                  <a:srgbClr val="6A8759"/>
                </a:solidFill>
                <a:highlight>
                  <a:srgbClr val="2B2B2B"/>
                </a:highlight>
                <a:latin typeface="Courier New"/>
                <a:ea typeface="Courier New"/>
                <a:cs typeface="Courier New"/>
                <a:sym typeface="Courier New"/>
              </a:rPr>
              <a:t>"(select id_3 from sym_dis where sym_date=%s and sym_time=%s)"</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(date</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time))</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.current_symptoms_disease_id</a:t>
            </a:r>
            <a:r>
              <a:rPr lang="en" sz="1000">
                <a:solidFill>
                  <a:srgbClr val="CC7832"/>
                </a:solidFill>
                <a:highlight>
                  <a:srgbClr val="2B2B2B"/>
                </a:highlight>
                <a:latin typeface="Courier New"/>
                <a:ea typeface="Courier New"/>
                <a:cs typeface="Courier New"/>
                <a:sym typeface="Courier New"/>
              </a:rPr>
              <a:t>,</a:t>
            </a:r>
            <a:r>
              <a:rPr lang="en" sz="1000">
                <a:solidFill>
                  <a:srgbClr val="A9B7C6"/>
                </a:solidFill>
                <a:highlight>
                  <a:srgbClr val="2B2B2B"/>
                </a:highlight>
                <a:latin typeface="Courier New"/>
                <a:ea typeface="Courier New"/>
                <a:cs typeface="Courier New"/>
                <a:sym typeface="Courier New"/>
              </a:rPr>
              <a:t>) = cur.fetchone()</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return </a:t>
            </a:r>
            <a:r>
              <a:rPr lang="en" sz="1000">
                <a:solidFill>
                  <a:srgbClr val="A9B7C6"/>
                </a:solidFill>
                <a:highlight>
                  <a:srgbClr val="2B2B2B"/>
                </a:highlight>
                <a:latin typeface="Courier New"/>
                <a:ea typeface="Courier New"/>
                <a:cs typeface="Courier New"/>
                <a:sym typeface="Courier New"/>
              </a:rPr>
              <a:t>[</a:t>
            </a:r>
            <a:r>
              <a:rPr lang="en" sz="1000">
                <a:solidFill>
                  <a:srgbClr val="CC7832"/>
                </a:solidFill>
                <a:highlight>
                  <a:srgbClr val="2B2B2B"/>
                </a:highlight>
                <a:latin typeface="Courier New"/>
                <a:ea typeface="Courier New"/>
                <a:cs typeface="Courier New"/>
                <a:sym typeface="Courier New"/>
              </a:rPr>
              <a:t>True, </a:t>
            </a:r>
            <a:r>
              <a:rPr lang="en" sz="1000">
                <a:solidFill>
                  <a:srgbClr val="6A8759"/>
                </a:solidFill>
                <a:highlight>
                  <a:srgbClr val="2B2B2B"/>
                </a:highlight>
                <a:latin typeface="Courier New"/>
                <a:ea typeface="Courier New"/>
                <a:cs typeface="Courier New"/>
                <a:sym typeface="Courier New"/>
              </a:rPr>
              <a:t>"Success"</a:t>
            </a:r>
            <a:r>
              <a:rPr lang="en" sz="1000">
                <a:solidFill>
                  <a:srgbClr val="CC7832"/>
                </a:solidFill>
                <a:highlight>
                  <a:srgbClr val="2B2B2B"/>
                </a:highlight>
                <a:latin typeface="Courier New"/>
                <a:ea typeface="Courier New"/>
                <a:cs typeface="Courier New"/>
                <a:sym typeface="Courier New"/>
              </a:rPr>
              <a:t>, </a:t>
            </a:r>
            <a:r>
              <a:rPr lang="en" sz="1000">
                <a:solidFill>
                  <a:srgbClr val="6A8759"/>
                </a:solidFill>
                <a:highlight>
                  <a:srgbClr val="2B2B2B"/>
                </a:highlight>
                <a:latin typeface="Courier New"/>
                <a:ea typeface="Courier New"/>
                <a:cs typeface="Courier New"/>
                <a:sym typeface="Courier New"/>
              </a:rPr>
              <a:t>"Information Successful Stored"</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def </a:t>
            </a:r>
            <a:r>
              <a:rPr lang="en" sz="1000">
                <a:solidFill>
                  <a:srgbClr val="FFC66D"/>
                </a:solidFill>
                <a:highlight>
                  <a:srgbClr val="2B2B2B"/>
                </a:highlight>
                <a:latin typeface="Courier New"/>
                <a:ea typeface="Courier New"/>
                <a:cs typeface="Courier New"/>
                <a:sym typeface="Courier New"/>
              </a:rPr>
              <a:t>date_time</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return </a:t>
            </a:r>
            <a:r>
              <a:rPr lang="en" sz="1000">
                <a:solidFill>
                  <a:srgbClr val="A9B7C6"/>
                </a:solidFill>
                <a:highlight>
                  <a:srgbClr val="2B2B2B"/>
                </a:highlight>
                <a:latin typeface="Courier New"/>
                <a:ea typeface="Courier New"/>
                <a:cs typeface="Courier New"/>
                <a:sym typeface="Courier New"/>
              </a:rPr>
              <a:t>[date</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time]</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CC7832"/>
              </a:solidFill>
              <a:highlight>
                <a:srgbClr val="2B2B2B"/>
              </a:highlight>
              <a:latin typeface="Courier New"/>
              <a:ea typeface="Courier New"/>
              <a:cs typeface="Courier New"/>
              <a:sym typeface="Courier New"/>
            </a:endParaRPr>
          </a:p>
        </p:txBody>
      </p:sp>
      <p:sp>
        <p:nvSpPr>
          <p:cNvPr id="319" name="Google Shape;319;p54"/>
          <p:cNvSpPr txBox="1"/>
          <p:nvPr>
            <p:ph type="title"/>
          </p:nvPr>
        </p:nvSpPr>
        <p:spPr>
          <a:xfrm>
            <a:off x="727650" y="5251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Model </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B2B"/>
        </a:solidFill>
      </p:bgPr>
    </p:bg>
    <p:spTree>
      <p:nvGrpSpPr>
        <p:cNvPr id="323" name="Shape 323"/>
        <p:cNvGrpSpPr/>
        <p:nvPr/>
      </p:nvGrpSpPr>
      <p:grpSpPr>
        <a:xfrm>
          <a:off x="0" y="0"/>
          <a:ext cx="0" cy="0"/>
          <a:chOff x="0" y="0"/>
          <a:chExt cx="0" cy="0"/>
        </a:xfrm>
      </p:grpSpPr>
      <p:sp>
        <p:nvSpPr>
          <p:cNvPr id="324" name="Google Shape;324;p55"/>
          <p:cNvSpPr txBox="1"/>
          <p:nvPr/>
        </p:nvSpPr>
        <p:spPr>
          <a:xfrm>
            <a:off x="118050" y="1205350"/>
            <a:ext cx="91440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CC7832"/>
                </a:solidFill>
                <a:highlight>
                  <a:srgbClr val="2B2B2B"/>
                </a:highlight>
                <a:latin typeface="Courier New"/>
                <a:ea typeface="Courier New"/>
                <a:cs typeface="Courier New"/>
                <a:sym typeface="Courier New"/>
              </a:rPr>
              <a:t>def </a:t>
            </a:r>
            <a:r>
              <a:rPr lang="en" sz="1000">
                <a:solidFill>
                  <a:srgbClr val="FFC66D"/>
                </a:solidFill>
                <a:highlight>
                  <a:srgbClr val="2B2B2B"/>
                </a:highlight>
                <a:latin typeface="Courier New"/>
                <a:ea typeface="Courier New"/>
                <a:cs typeface="Courier New"/>
                <a:sym typeface="Courier New"/>
              </a:rPr>
              <a:t>patient_selected</a:t>
            </a:r>
            <a:r>
              <a:rPr lang="en" sz="1000">
                <a:solidFill>
                  <a:srgbClr val="A9B7C6"/>
                </a:solidFill>
                <a:highlight>
                  <a:srgbClr val="2B2B2B"/>
                </a:highlight>
                <a:latin typeface="Courier New"/>
                <a:ea typeface="Courier New"/>
                <a:cs typeface="Courier New"/>
                <a:sym typeface="Courier New"/>
              </a:rPr>
              <a:t>(patient_name):</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cur.execute(</a:t>
            </a:r>
            <a:r>
              <a:rPr lang="en" sz="1000">
                <a:solidFill>
                  <a:srgbClr val="6A8759"/>
                </a:solidFill>
                <a:highlight>
                  <a:srgbClr val="2B2B2B"/>
                </a:highlight>
                <a:latin typeface="Courier New"/>
                <a:ea typeface="Courier New"/>
                <a:cs typeface="Courier New"/>
                <a:sym typeface="Courier New"/>
              </a:rPr>
              <a:t>"select full_name,age,gender from patient_info where id=%s and full_name=%s"</a:t>
            </a:r>
            <a:r>
              <a:rPr lang="en" sz="1000">
                <a:solidFill>
                  <a:srgbClr val="CC7832"/>
                </a:solidFill>
                <a:highlight>
                  <a:srgbClr val="2B2B2B"/>
                </a:highlight>
                <a:latin typeface="Courier New"/>
                <a:ea typeface="Courier New"/>
                <a:cs typeface="Courier New"/>
                <a:sym typeface="Courier New"/>
              </a:rPr>
              <a:t>,</a:t>
            </a:r>
            <a:endParaRPr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(current_info.get_user_id()</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patient_name))</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row = cur.fetchone()</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return </a:t>
            </a:r>
            <a:r>
              <a:rPr lang="en" sz="1000">
                <a:solidFill>
                  <a:srgbClr val="A9B7C6"/>
                </a:solidFill>
                <a:highlight>
                  <a:srgbClr val="2B2B2B"/>
                </a:highlight>
                <a:latin typeface="Courier New"/>
                <a:ea typeface="Courier New"/>
                <a:cs typeface="Courier New"/>
                <a:sym typeface="Courier New"/>
              </a:rPr>
              <a:t>row</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CC7832"/>
                </a:solidFill>
                <a:highlight>
                  <a:srgbClr val="2B2B2B"/>
                </a:highlight>
                <a:latin typeface="Courier New"/>
                <a:ea typeface="Courier New"/>
                <a:cs typeface="Courier New"/>
                <a:sym typeface="Courier New"/>
              </a:rPr>
              <a:t>def </a:t>
            </a:r>
            <a:r>
              <a:rPr lang="en" sz="1000">
                <a:solidFill>
                  <a:srgbClr val="FFC66D"/>
                </a:solidFill>
                <a:highlight>
                  <a:srgbClr val="2B2B2B"/>
                </a:highlight>
                <a:latin typeface="Courier New"/>
                <a:ea typeface="Courier New"/>
                <a:cs typeface="Courier New"/>
                <a:sym typeface="Courier New"/>
              </a:rPr>
              <a:t>current_patients</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cur.execute(</a:t>
            </a:r>
            <a:r>
              <a:rPr lang="en" sz="1000">
                <a:solidFill>
                  <a:srgbClr val="6A8759"/>
                </a:solidFill>
                <a:highlight>
                  <a:srgbClr val="2B2B2B"/>
                </a:highlight>
                <a:latin typeface="Courier New"/>
                <a:ea typeface="Courier New"/>
                <a:cs typeface="Courier New"/>
                <a:sym typeface="Courier New"/>
              </a:rPr>
              <a:t>"select full_name from patient_info where id=%s"</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(current_info.get_user_id()))</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row = cur.fetchall()</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return </a:t>
            </a:r>
            <a:r>
              <a:rPr lang="en" sz="1000">
                <a:solidFill>
                  <a:srgbClr val="A9B7C6"/>
                </a:solidFill>
                <a:highlight>
                  <a:srgbClr val="2B2B2B"/>
                </a:highlight>
                <a:latin typeface="Courier New"/>
                <a:ea typeface="Courier New"/>
                <a:cs typeface="Courier New"/>
                <a:sym typeface="Courier New"/>
              </a:rPr>
              <a:t>row</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CC7832"/>
                </a:solidFill>
                <a:highlight>
                  <a:srgbClr val="2B2B2B"/>
                </a:highlight>
                <a:latin typeface="Courier New"/>
                <a:ea typeface="Courier New"/>
                <a:cs typeface="Courier New"/>
                <a:sym typeface="Courier New"/>
              </a:rPr>
              <a:t>def </a:t>
            </a:r>
            <a:r>
              <a:rPr lang="en" sz="1000">
                <a:solidFill>
                  <a:srgbClr val="FFC66D"/>
                </a:solidFill>
                <a:highlight>
                  <a:srgbClr val="2B2B2B"/>
                </a:highlight>
                <a:latin typeface="Courier New"/>
                <a:ea typeface="Courier New"/>
                <a:cs typeface="Courier New"/>
                <a:sym typeface="Courier New"/>
              </a:rPr>
              <a:t>fetchinfo</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cur.execute(</a:t>
            </a:r>
            <a:r>
              <a:rPr lang="en" sz="1000">
                <a:solidFill>
                  <a:srgbClr val="6A8759"/>
                </a:solidFill>
                <a:highlight>
                  <a:srgbClr val="2B2B2B"/>
                </a:highlight>
                <a:latin typeface="Courier New"/>
                <a:ea typeface="Courier New"/>
                <a:cs typeface="Courier New"/>
                <a:sym typeface="Courier New"/>
              </a:rPr>
              <a:t>"select first_name,last_name from user_information where id = %s"</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current_info.get_user_id())</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row = cur.fetchone()</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return </a:t>
            </a:r>
            <a:r>
              <a:rPr lang="en" sz="1000">
                <a:solidFill>
                  <a:srgbClr val="A9B7C6"/>
                </a:solidFill>
                <a:highlight>
                  <a:srgbClr val="2B2B2B"/>
                </a:highlight>
                <a:latin typeface="Courier New"/>
                <a:ea typeface="Courier New"/>
                <a:cs typeface="Courier New"/>
                <a:sym typeface="Courier New"/>
              </a:rPr>
              <a:t>row</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CC7832"/>
                </a:solidFill>
                <a:highlight>
                  <a:srgbClr val="2B2B2B"/>
                </a:highlight>
                <a:latin typeface="Courier New"/>
                <a:ea typeface="Courier New"/>
                <a:cs typeface="Courier New"/>
                <a:sym typeface="Courier New"/>
              </a:rPr>
              <a:t>def </a:t>
            </a:r>
            <a:r>
              <a:rPr lang="en" sz="1000">
                <a:solidFill>
                  <a:srgbClr val="FFC66D"/>
                </a:solidFill>
                <a:highlight>
                  <a:srgbClr val="2B2B2B"/>
                </a:highlight>
                <a:latin typeface="Courier New"/>
                <a:ea typeface="Courier New"/>
                <a:cs typeface="Courier New"/>
                <a:sym typeface="Courier New"/>
              </a:rPr>
              <a:t>fetchlist</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cur.execute(</a:t>
            </a:r>
            <a:r>
              <a:rPr lang="en" sz="1000">
                <a:solidFill>
                  <a:srgbClr val="6A8759"/>
                </a:solidFill>
                <a:highlight>
                  <a:srgbClr val="2B2B2B"/>
                </a:highlight>
                <a:latin typeface="Courier New"/>
                <a:ea typeface="Courier New"/>
                <a:cs typeface="Courier New"/>
                <a:sym typeface="Courier New"/>
              </a:rPr>
              <a:t>"select p.full_name, s.symptom_1, s.symptom_2, s.symptom_3, s.symptom_4, s.symptom_5, s.disease from "</a:t>
            </a:r>
            <a:endParaRPr sz="1000">
              <a:solidFill>
                <a:srgbClr val="6A8759"/>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6A8759"/>
                </a:solidFill>
                <a:highlight>
                  <a:srgbClr val="2B2B2B"/>
                </a:highlight>
                <a:latin typeface="Courier New"/>
                <a:ea typeface="Courier New"/>
                <a:cs typeface="Courier New"/>
                <a:sym typeface="Courier New"/>
              </a:rPr>
              <a:t>               "patient_info p, sym_dis s where p.id_2 = s.id_2 and p.id = %s"</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current_info.get_user_id())</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row = cur.fetchall()</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return </a:t>
            </a:r>
            <a:r>
              <a:rPr lang="en" sz="1000">
                <a:solidFill>
                  <a:srgbClr val="A9B7C6"/>
                </a:solidFill>
                <a:highlight>
                  <a:srgbClr val="2B2B2B"/>
                </a:highlight>
                <a:latin typeface="Courier New"/>
                <a:ea typeface="Courier New"/>
                <a:cs typeface="Courier New"/>
                <a:sym typeface="Courier New"/>
              </a:rPr>
              <a:t>row</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p:txBody>
      </p:sp>
      <p:sp>
        <p:nvSpPr>
          <p:cNvPr id="325" name="Google Shape;325;p55"/>
          <p:cNvSpPr txBox="1"/>
          <p:nvPr>
            <p:ph type="title"/>
          </p:nvPr>
        </p:nvSpPr>
        <p:spPr>
          <a:xfrm>
            <a:off x="727650" y="5251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Model </a:t>
            </a:r>
            <a:endParaRPr>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B2B"/>
        </a:solidFill>
      </p:bgPr>
    </p:bg>
    <p:spTree>
      <p:nvGrpSpPr>
        <p:cNvPr id="329" name="Shape 329"/>
        <p:cNvGrpSpPr/>
        <p:nvPr/>
      </p:nvGrpSpPr>
      <p:grpSpPr>
        <a:xfrm>
          <a:off x="0" y="0"/>
          <a:ext cx="0" cy="0"/>
          <a:chOff x="0" y="0"/>
          <a:chExt cx="0" cy="0"/>
        </a:xfrm>
      </p:grpSpPr>
      <p:sp>
        <p:nvSpPr>
          <p:cNvPr id="330" name="Google Shape;330;p56"/>
          <p:cNvSpPr txBox="1"/>
          <p:nvPr/>
        </p:nvSpPr>
        <p:spPr>
          <a:xfrm>
            <a:off x="194250" y="1205350"/>
            <a:ext cx="91440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current_info = CurrentUser()</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CC7832"/>
                </a:solidFill>
                <a:highlight>
                  <a:srgbClr val="2B2B2B"/>
                </a:highlight>
                <a:latin typeface="Courier New"/>
                <a:ea typeface="Courier New"/>
                <a:cs typeface="Courier New"/>
                <a:sym typeface="Courier New"/>
              </a:rPr>
              <a:t>def </a:t>
            </a:r>
            <a:r>
              <a:rPr lang="en" sz="1000">
                <a:solidFill>
                  <a:srgbClr val="FFC66D"/>
                </a:solidFill>
                <a:highlight>
                  <a:srgbClr val="2B2B2B"/>
                </a:highlight>
                <a:latin typeface="Courier New"/>
                <a:ea typeface="Courier New"/>
                <a:cs typeface="Courier New"/>
                <a:sym typeface="Courier New"/>
              </a:rPr>
              <a:t>logindb</a:t>
            </a:r>
            <a:r>
              <a:rPr lang="en" sz="1000">
                <a:solidFill>
                  <a:srgbClr val="A9B7C6"/>
                </a:solidFill>
                <a:highlight>
                  <a:srgbClr val="2B2B2B"/>
                </a:highlight>
                <a:latin typeface="Courier New"/>
                <a:ea typeface="Courier New"/>
                <a:cs typeface="Courier New"/>
                <a:sym typeface="Courier New"/>
              </a:rPr>
              <a:t>(entries):</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cur.execute(</a:t>
            </a:r>
            <a:r>
              <a:rPr lang="en" sz="1000">
                <a:solidFill>
                  <a:srgbClr val="6A8759"/>
                </a:solidFill>
                <a:highlight>
                  <a:srgbClr val="2B2B2B"/>
                </a:highlight>
                <a:latin typeface="Courier New"/>
                <a:ea typeface="Courier New"/>
                <a:cs typeface="Courier New"/>
                <a:sym typeface="Courier New"/>
              </a:rPr>
              <a:t>"select * from user_information where username=%s and password = %s"</a:t>
            </a:r>
            <a:r>
              <a:rPr lang="en" sz="1000">
                <a:solidFill>
                  <a:srgbClr val="CC7832"/>
                </a:solidFill>
                <a:highlight>
                  <a:srgbClr val="2B2B2B"/>
                </a:highlight>
                <a:latin typeface="Courier New"/>
                <a:ea typeface="Courier New"/>
                <a:cs typeface="Courier New"/>
                <a:sym typeface="Courier New"/>
              </a:rPr>
              <a:t>,</a:t>
            </a:r>
            <a:endParaRPr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(entries[</a:t>
            </a:r>
            <a:r>
              <a:rPr lang="en" sz="1000">
                <a:solidFill>
                  <a:srgbClr val="6A8759"/>
                </a:solidFill>
                <a:highlight>
                  <a:srgbClr val="2B2B2B"/>
                </a:highlight>
                <a:latin typeface="Courier New"/>
                <a:ea typeface="Courier New"/>
                <a:cs typeface="Courier New"/>
                <a:sym typeface="Courier New"/>
              </a:rPr>
              <a:t>"User Name :"</a:t>
            </a:r>
            <a:r>
              <a:rPr lang="en" sz="1000">
                <a:solidFill>
                  <a:srgbClr val="A9B7C6"/>
                </a:solidFill>
                <a:highlight>
                  <a:srgbClr val="2B2B2B"/>
                </a:highlight>
                <a:latin typeface="Courier New"/>
                <a:ea typeface="Courier New"/>
                <a:cs typeface="Courier New"/>
                <a:sym typeface="Courier New"/>
              </a:rPr>
              <a:t>].get()</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entries[</a:t>
            </a:r>
            <a:r>
              <a:rPr lang="en" sz="1000">
                <a:solidFill>
                  <a:srgbClr val="6A8759"/>
                </a:solidFill>
                <a:highlight>
                  <a:srgbClr val="2B2B2B"/>
                </a:highlight>
                <a:latin typeface="Courier New"/>
                <a:ea typeface="Courier New"/>
                <a:cs typeface="Courier New"/>
                <a:sym typeface="Courier New"/>
              </a:rPr>
              <a:t>"Password :"</a:t>
            </a:r>
            <a:r>
              <a:rPr lang="en" sz="1000">
                <a:solidFill>
                  <a:srgbClr val="A9B7C6"/>
                </a:solidFill>
                <a:highlight>
                  <a:srgbClr val="2B2B2B"/>
                </a:highlight>
                <a:latin typeface="Courier New"/>
                <a:ea typeface="Courier New"/>
                <a:cs typeface="Courier New"/>
                <a:sym typeface="Courier New"/>
              </a:rPr>
              <a:t>].get()))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row = cur.fetchone()</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if </a:t>
            </a:r>
            <a:r>
              <a:rPr lang="en" sz="1000">
                <a:solidFill>
                  <a:srgbClr val="A9B7C6"/>
                </a:solidFill>
                <a:highlight>
                  <a:srgbClr val="2B2B2B"/>
                </a:highlight>
                <a:latin typeface="Courier New"/>
                <a:ea typeface="Courier New"/>
                <a:cs typeface="Courier New"/>
                <a:sym typeface="Courier New"/>
              </a:rPr>
              <a:t>row </a:t>
            </a:r>
            <a:r>
              <a:rPr lang="en" sz="1000">
                <a:solidFill>
                  <a:srgbClr val="CC7832"/>
                </a:solidFill>
                <a:highlight>
                  <a:srgbClr val="2B2B2B"/>
                </a:highlight>
                <a:latin typeface="Courier New"/>
                <a:ea typeface="Courier New"/>
                <a:cs typeface="Courier New"/>
                <a:sym typeface="Courier New"/>
              </a:rPr>
              <a:t>is None</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return </a:t>
            </a:r>
            <a:r>
              <a:rPr lang="en" sz="1000">
                <a:solidFill>
                  <a:srgbClr val="A9B7C6"/>
                </a:solidFill>
                <a:highlight>
                  <a:srgbClr val="2B2B2B"/>
                </a:highlight>
                <a:latin typeface="Courier New"/>
                <a:ea typeface="Courier New"/>
                <a:cs typeface="Courier New"/>
                <a:sym typeface="Courier New"/>
              </a:rPr>
              <a:t>[</a:t>
            </a:r>
            <a:r>
              <a:rPr lang="en" sz="1000">
                <a:solidFill>
                  <a:srgbClr val="CC7832"/>
                </a:solidFill>
                <a:highlight>
                  <a:srgbClr val="2B2B2B"/>
                </a:highlight>
                <a:latin typeface="Courier New"/>
                <a:ea typeface="Courier New"/>
                <a:cs typeface="Courier New"/>
                <a:sym typeface="Courier New"/>
              </a:rPr>
              <a:t>False, </a:t>
            </a:r>
            <a:r>
              <a:rPr lang="en" sz="1000">
                <a:solidFill>
                  <a:srgbClr val="6A8759"/>
                </a:solidFill>
                <a:highlight>
                  <a:srgbClr val="2B2B2B"/>
                </a:highlight>
                <a:latin typeface="Courier New"/>
                <a:ea typeface="Courier New"/>
                <a:cs typeface="Courier New"/>
                <a:sym typeface="Courier New"/>
              </a:rPr>
              <a:t>"Error"</a:t>
            </a:r>
            <a:r>
              <a:rPr lang="en" sz="1000">
                <a:solidFill>
                  <a:srgbClr val="CC7832"/>
                </a:solidFill>
                <a:highlight>
                  <a:srgbClr val="2B2B2B"/>
                </a:highlight>
                <a:latin typeface="Courier New"/>
                <a:ea typeface="Courier New"/>
                <a:cs typeface="Courier New"/>
                <a:sym typeface="Courier New"/>
              </a:rPr>
              <a:t>, </a:t>
            </a:r>
            <a:r>
              <a:rPr lang="en" sz="1000">
                <a:solidFill>
                  <a:srgbClr val="6A8759"/>
                </a:solidFill>
                <a:highlight>
                  <a:srgbClr val="2B2B2B"/>
                </a:highlight>
                <a:latin typeface="Courier New"/>
                <a:ea typeface="Courier New"/>
                <a:cs typeface="Courier New"/>
                <a:sym typeface="Courier New"/>
              </a:rPr>
              <a:t>"Invalid User Name And Password"</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else</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current_info.set_user_id(</a:t>
            </a:r>
            <a:r>
              <a:rPr lang="en" sz="1000">
                <a:solidFill>
                  <a:srgbClr val="AA4926"/>
                </a:solidFill>
                <a:highlight>
                  <a:srgbClr val="2B2B2B"/>
                </a:highlight>
                <a:latin typeface="Courier New"/>
                <a:ea typeface="Courier New"/>
                <a:cs typeface="Courier New"/>
                <a:sym typeface="Courier New"/>
              </a:rPr>
              <a:t>current_user_id</a:t>
            </a:r>
            <a:r>
              <a:rPr lang="en" sz="1000">
                <a:solidFill>
                  <a:srgbClr val="A9B7C6"/>
                </a:solidFill>
                <a:highlight>
                  <a:srgbClr val="2B2B2B"/>
                </a:highlight>
                <a:latin typeface="Courier New"/>
                <a:ea typeface="Courier New"/>
                <a:cs typeface="Courier New"/>
                <a:sym typeface="Courier New"/>
              </a:rPr>
              <a:t>=row[</a:t>
            </a:r>
            <a:r>
              <a:rPr lang="en" sz="1000">
                <a:solidFill>
                  <a:srgbClr val="6897BB"/>
                </a:solidFill>
                <a:highlight>
                  <a:srgbClr val="2B2B2B"/>
                </a:highlight>
                <a:latin typeface="Courier New"/>
                <a:ea typeface="Courier New"/>
                <a:cs typeface="Courier New"/>
                <a:sym typeface="Courier New"/>
              </a:rPr>
              <a:t>0</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return </a:t>
            </a:r>
            <a:r>
              <a:rPr lang="en" sz="1000">
                <a:solidFill>
                  <a:srgbClr val="A9B7C6"/>
                </a:solidFill>
                <a:highlight>
                  <a:srgbClr val="2B2B2B"/>
                </a:highlight>
                <a:latin typeface="Courier New"/>
                <a:ea typeface="Courier New"/>
                <a:cs typeface="Courier New"/>
                <a:sym typeface="Courier New"/>
              </a:rPr>
              <a:t>[</a:t>
            </a:r>
            <a:r>
              <a:rPr lang="en" sz="1000">
                <a:solidFill>
                  <a:srgbClr val="CC7832"/>
                </a:solidFill>
                <a:highlight>
                  <a:srgbClr val="2B2B2B"/>
                </a:highlight>
                <a:latin typeface="Courier New"/>
                <a:ea typeface="Courier New"/>
                <a:cs typeface="Courier New"/>
                <a:sym typeface="Courier New"/>
              </a:rPr>
              <a:t>True, </a:t>
            </a:r>
            <a:r>
              <a:rPr lang="en" sz="1000">
                <a:solidFill>
                  <a:srgbClr val="6A8759"/>
                </a:solidFill>
                <a:highlight>
                  <a:srgbClr val="2B2B2B"/>
                </a:highlight>
                <a:latin typeface="Courier New"/>
                <a:ea typeface="Courier New"/>
                <a:cs typeface="Courier New"/>
                <a:sym typeface="Courier New"/>
              </a:rPr>
              <a:t>"Success"</a:t>
            </a:r>
            <a:r>
              <a:rPr lang="en" sz="1000">
                <a:solidFill>
                  <a:srgbClr val="CC7832"/>
                </a:solidFill>
                <a:highlight>
                  <a:srgbClr val="2B2B2B"/>
                </a:highlight>
                <a:latin typeface="Courier New"/>
                <a:ea typeface="Courier New"/>
                <a:cs typeface="Courier New"/>
                <a:sym typeface="Courier New"/>
              </a:rPr>
              <a:t>, </a:t>
            </a:r>
            <a:r>
              <a:rPr lang="en" sz="1000">
                <a:solidFill>
                  <a:srgbClr val="6A8759"/>
                </a:solidFill>
                <a:highlight>
                  <a:srgbClr val="2B2B2B"/>
                </a:highlight>
                <a:latin typeface="Courier New"/>
                <a:ea typeface="Courier New"/>
                <a:cs typeface="Courier New"/>
                <a:sym typeface="Courier New"/>
              </a:rPr>
              <a:t>"Successfully Login"</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80808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CC7832"/>
                </a:solidFill>
                <a:highlight>
                  <a:srgbClr val="2B2B2B"/>
                </a:highlight>
                <a:latin typeface="Courier New"/>
                <a:ea typeface="Courier New"/>
                <a:cs typeface="Courier New"/>
                <a:sym typeface="Courier New"/>
              </a:rPr>
              <a:t>def </a:t>
            </a:r>
            <a:r>
              <a:rPr lang="en" sz="1000">
                <a:solidFill>
                  <a:srgbClr val="FFC66D"/>
                </a:solidFill>
                <a:highlight>
                  <a:srgbClr val="2B2B2B"/>
                </a:highlight>
                <a:latin typeface="Courier New"/>
                <a:ea typeface="Courier New"/>
                <a:cs typeface="Courier New"/>
                <a:sym typeface="Courier New"/>
              </a:rPr>
              <a:t>signupdb</a:t>
            </a:r>
            <a:r>
              <a:rPr lang="en" sz="1000">
                <a:solidFill>
                  <a:srgbClr val="A9B7C6"/>
                </a:solidFill>
                <a:highlight>
                  <a:srgbClr val="2B2B2B"/>
                </a:highlight>
                <a:latin typeface="Courier New"/>
                <a:ea typeface="Courier New"/>
                <a:cs typeface="Courier New"/>
                <a:sym typeface="Courier New"/>
              </a:rPr>
              <a:t>(entries</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gender_value):</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cur.execute(</a:t>
            </a:r>
            <a:r>
              <a:rPr lang="en" sz="1000">
                <a:solidFill>
                  <a:srgbClr val="6A8759"/>
                </a:solidFill>
                <a:highlight>
                  <a:srgbClr val="2B2B2B"/>
                </a:highlight>
                <a:latin typeface="Courier New"/>
                <a:ea typeface="Courier New"/>
                <a:cs typeface="Courier New"/>
                <a:sym typeface="Courier New"/>
              </a:rPr>
              <a:t>"select * from user_information where username=%s"</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entries[</a:t>
            </a:r>
            <a:r>
              <a:rPr lang="en" sz="1000">
                <a:solidFill>
                  <a:srgbClr val="6A8759"/>
                </a:solidFill>
                <a:highlight>
                  <a:srgbClr val="2B2B2B"/>
                </a:highlight>
                <a:latin typeface="Courier New"/>
                <a:ea typeface="Courier New"/>
                <a:cs typeface="Courier New"/>
                <a:sym typeface="Courier New"/>
              </a:rPr>
              <a:t>"User Name :"</a:t>
            </a:r>
            <a:r>
              <a:rPr lang="en" sz="1000">
                <a:solidFill>
                  <a:srgbClr val="A9B7C6"/>
                </a:solidFill>
                <a:highlight>
                  <a:srgbClr val="2B2B2B"/>
                </a:highlight>
                <a:latin typeface="Courier New"/>
                <a:ea typeface="Courier New"/>
                <a:cs typeface="Courier New"/>
                <a:sym typeface="Courier New"/>
              </a:rPr>
              <a:t>].get())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row = cur.fetchone()</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if </a:t>
            </a:r>
            <a:r>
              <a:rPr lang="en" sz="1000">
                <a:solidFill>
                  <a:srgbClr val="A9B7C6"/>
                </a:solidFill>
                <a:highlight>
                  <a:srgbClr val="2B2B2B"/>
                </a:highlight>
                <a:latin typeface="Courier New"/>
                <a:ea typeface="Courier New"/>
                <a:cs typeface="Courier New"/>
                <a:sym typeface="Courier New"/>
              </a:rPr>
              <a:t>row </a:t>
            </a:r>
            <a:r>
              <a:rPr lang="en" sz="1000">
                <a:solidFill>
                  <a:srgbClr val="CC7832"/>
                </a:solidFill>
                <a:highlight>
                  <a:srgbClr val="2B2B2B"/>
                </a:highlight>
                <a:latin typeface="Courier New"/>
                <a:ea typeface="Courier New"/>
                <a:cs typeface="Courier New"/>
                <a:sym typeface="Courier New"/>
              </a:rPr>
              <a:t>is not None</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return </a:t>
            </a:r>
            <a:r>
              <a:rPr lang="en" sz="1000">
                <a:solidFill>
                  <a:srgbClr val="A9B7C6"/>
                </a:solidFill>
                <a:highlight>
                  <a:srgbClr val="2B2B2B"/>
                </a:highlight>
                <a:latin typeface="Courier New"/>
                <a:ea typeface="Courier New"/>
                <a:cs typeface="Courier New"/>
                <a:sym typeface="Courier New"/>
              </a:rPr>
              <a:t>[</a:t>
            </a:r>
            <a:r>
              <a:rPr lang="en" sz="1000">
                <a:solidFill>
                  <a:srgbClr val="CC7832"/>
                </a:solidFill>
                <a:highlight>
                  <a:srgbClr val="2B2B2B"/>
                </a:highlight>
                <a:latin typeface="Courier New"/>
                <a:ea typeface="Courier New"/>
                <a:cs typeface="Courier New"/>
                <a:sym typeface="Courier New"/>
              </a:rPr>
              <a:t>False, </a:t>
            </a:r>
            <a:r>
              <a:rPr lang="en" sz="1000">
                <a:solidFill>
                  <a:srgbClr val="6A8759"/>
                </a:solidFill>
                <a:highlight>
                  <a:srgbClr val="2B2B2B"/>
                </a:highlight>
                <a:latin typeface="Courier New"/>
                <a:ea typeface="Courier New"/>
                <a:cs typeface="Courier New"/>
                <a:sym typeface="Courier New"/>
              </a:rPr>
              <a:t>"Error"</a:t>
            </a:r>
            <a:r>
              <a:rPr lang="en" sz="1000">
                <a:solidFill>
                  <a:srgbClr val="CC7832"/>
                </a:solidFill>
                <a:highlight>
                  <a:srgbClr val="2B2B2B"/>
                </a:highlight>
                <a:latin typeface="Courier New"/>
                <a:ea typeface="Courier New"/>
                <a:cs typeface="Courier New"/>
                <a:sym typeface="Courier New"/>
              </a:rPr>
              <a:t>, </a:t>
            </a:r>
            <a:r>
              <a:rPr lang="en" sz="1000">
                <a:solidFill>
                  <a:srgbClr val="6A8759"/>
                </a:solidFill>
                <a:highlight>
                  <a:srgbClr val="2B2B2B"/>
                </a:highlight>
                <a:latin typeface="Courier New"/>
                <a:ea typeface="Courier New"/>
                <a:cs typeface="Courier New"/>
                <a:sym typeface="Courier New"/>
              </a:rPr>
              <a:t>"User Name Already Exits"</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else</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6A8759"/>
                </a:solidFill>
                <a:highlight>
                  <a:srgbClr val="2B2B2B"/>
                </a:highlight>
                <a:latin typeface="Courier New"/>
                <a:ea typeface="Courier New"/>
                <a:cs typeface="Courier New"/>
                <a:sym typeface="Courier New"/>
              </a:rPr>
              <a:t>first_name,last_name,age,gender,phone_number,city,address,username and</a:t>
            </a:r>
            <a:r>
              <a:rPr lang="en" sz="1000">
                <a:solidFill>
                  <a:srgbClr val="A9B7C6"/>
                </a:solidFill>
                <a:highlight>
                  <a:srgbClr val="2B2B2B"/>
                </a:highlight>
                <a:latin typeface="Courier New"/>
                <a:ea typeface="Courier New"/>
                <a:cs typeface="Courier New"/>
                <a:sym typeface="Courier New"/>
              </a:rPr>
              <a:t> </a:t>
            </a:r>
            <a:r>
              <a:rPr lang="en" sz="1000">
                <a:solidFill>
                  <a:srgbClr val="6A8759"/>
                </a:solidFill>
                <a:highlight>
                  <a:srgbClr val="2B2B2B"/>
                </a:highlight>
                <a:latin typeface="Courier New"/>
                <a:ea typeface="Courier New"/>
                <a:cs typeface="Courier New"/>
                <a:sym typeface="Courier New"/>
              </a:rPr>
              <a:t>password are insert into user_information table.</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return </a:t>
            </a:r>
            <a:r>
              <a:rPr lang="en" sz="1000">
                <a:solidFill>
                  <a:srgbClr val="A9B7C6"/>
                </a:solidFill>
                <a:highlight>
                  <a:srgbClr val="2B2B2B"/>
                </a:highlight>
                <a:latin typeface="Courier New"/>
                <a:ea typeface="Courier New"/>
                <a:cs typeface="Courier New"/>
                <a:sym typeface="Courier New"/>
              </a:rPr>
              <a:t>[</a:t>
            </a:r>
            <a:r>
              <a:rPr lang="en" sz="1000">
                <a:solidFill>
                  <a:srgbClr val="CC7832"/>
                </a:solidFill>
                <a:highlight>
                  <a:srgbClr val="2B2B2B"/>
                </a:highlight>
                <a:latin typeface="Courier New"/>
                <a:ea typeface="Courier New"/>
                <a:cs typeface="Courier New"/>
                <a:sym typeface="Courier New"/>
              </a:rPr>
              <a:t>True, </a:t>
            </a:r>
            <a:r>
              <a:rPr lang="en" sz="1000">
                <a:solidFill>
                  <a:srgbClr val="6A8759"/>
                </a:solidFill>
                <a:highlight>
                  <a:srgbClr val="2B2B2B"/>
                </a:highlight>
                <a:latin typeface="Courier New"/>
                <a:ea typeface="Courier New"/>
                <a:cs typeface="Courier New"/>
                <a:sym typeface="Courier New"/>
              </a:rPr>
              <a:t>"Success"</a:t>
            </a:r>
            <a:r>
              <a:rPr lang="en" sz="1000">
                <a:solidFill>
                  <a:srgbClr val="CC7832"/>
                </a:solidFill>
                <a:highlight>
                  <a:srgbClr val="2B2B2B"/>
                </a:highlight>
                <a:latin typeface="Courier New"/>
                <a:ea typeface="Courier New"/>
                <a:cs typeface="Courier New"/>
                <a:sym typeface="Courier New"/>
              </a:rPr>
              <a:t>, </a:t>
            </a:r>
            <a:r>
              <a:rPr lang="en" sz="1000">
                <a:solidFill>
                  <a:srgbClr val="6A8759"/>
                </a:solidFill>
                <a:highlight>
                  <a:srgbClr val="2B2B2B"/>
                </a:highlight>
                <a:latin typeface="Courier New"/>
                <a:ea typeface="Courier New"/>
                <a:cs typeface="Courier New"/>
                <a:sym typeface="Courier New"/>
              </a:rPr>
              <a:t>"Registration Successful"</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p:txBody>
      </p:sp>
      <p:sp>
        <p:nvSpPr>
          <p:cNvPr id="331" name="Google Shape;331;p56"/>
          <p:cNvSpPr txBox="1"/>
          <p:nvPr>
            <p:ph type="title"/>
          </p:nvPr>
        </p:nvSpPr>
        <p:spPr>
          <a:xfrm>
            <a:off x="727650" y="5251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Model </a:t>
            </a:r>
            <a:endParaRPr>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B2B"/>
        </a:solidFill>
      </p:bgPr>
    </p:bg>
    <p:spTree>
      <p:nvGrpSpPr>
        <p:cNvPr id="335" name="Shape 335"/>
        <p:cNvGrpSpPr/>
        <p:nvPr/>
      </p:nvGrpSpPr>
      <p:grpSpPr>
        <a:xfrm>
          <a:off x="0" y="0"/>
          <a:ext cx="0" cy="0"/>
          <a:chOff x="0" y="0"/>
          <a:chExt cx="0" cy="0"/>
        </a:xfrm>
      </p:grpSpPr>
      <p:sp>
        <p:nvSpPr>
          <p:cNvPr id="336" name="Google Shape;336;p57"/>
          <p:cNvSpPr txBox="1"/>
          <p:nvPr>
            <p:ph type="title"/>
          </p:nvPr>
        </p:nvSpPr>
        <p:spPr>
          <a:xfrm>
            <a:off x="727650" y="5251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Controller</a:t>
            </a:r>
            <a:endParaRPr>
              <a:solidFill>
                <a:schemeClr val="lt1"/>
              </a:solidFill>
            </a:endParaRPr>
          </a:p>
        </p:txBody>
      </p:sp>
      <p:sp>
        <p:nvSpPr>
          <p:cNvPr id="337" name="Google Shape;337;p57"/>
          <p:cNvSpPr txBox="1"/>
          <p:nvPr/>
        </p:nvSpPr>
        <p:spPr>
          <a:xfrm>
            <a:off x="-34350" y="1218180"/>
            <a:ext cx="9533100" cy="403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CC7832"/>
                </a:solidFill>
                <a:highlight>
                  <a:srgbClr val="2B2B2B"/>
                </a:highlight>
                <a:latin typeface="Courier New"/>
                <a:ea typeface="Courier New"/>
                <a:cs typeface="Courier New"/>
                <a:sym typeface="Courier New"/>
              </a:rPr>
              <a:t>from </a:t>
            </a:r>
            <a:r>
              <a:rPr lang="en" sz="1000">
                <a:solidFill>
                  <a:srgbClr val="A9B7C6"/>
                </a:solidFill>
                <a:highlight>
                  <a:srgbClr val="2B2B2B"/>
                </a:highlight>
                <a:latin typeface="Courier New"/>
                <a:ea typeface="Courier New"/>
                <a:cs typeface="Courier New"/>
                <a:sym typeface="Courier New"/>
              </a:rPr>
              <a:t>gui.Views </a:t>
            </a:r>
            <a:r>
              <a:rPr lang="en" sz="1000">
                <a:solidFill>
                  <a:srgbClr val="CC7832"/>
                </a:solidFill>
                <a:highlight>
                  <a:srgbClr val="2B2B2B"/>
                </a:highlight>
                <a:latin typeface="Courier New"/>
                <a:ea typeface="Courier New"/>
                <a:cs typeface="Courier New"/>
                <a:sym typeface="Courier New"/>
              </a:rPr>
              <a:t>import </a:t>
            </a:r>
            <a:r>
              <a:rPr lang="en" sz="1000">
                <a:solidFill>
                  <a:srgbClr val="A9B7C6"/>
                </a:solidFill>
                <a:highlight>
                  <a:srgbClr val="2B2B2B"/>
                </a:highlight>
                <a:latin typeface="Courier New"/>
                <a:ea typeface="Courier New"/>
                <a:cs typeface="Courier New"/>
                <a:sym typeface="Courier New"/>
              </a:rPr>
              <a:t>Login</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Signup</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DiseasePrediction</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Menu</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Table</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CC7832"/>
                </a:solidFill>
                <a:highlight>
                  <a:srgbClr val="2B2B2B"/>
                </a:highlight>
                <a:latin typeface="Courier New"/>
                <a:ea typeface="Courier New"/>
                <a:cs typeface="Courier New"/>
                <a:sym typeface="Courier New"/>
              </a:rPr>
              <a:t>from </a:t>
            </a:r>
            <a:r>
              <a:rPr lang="en" sz="1000">
                <a:solidFill>
                  <a:srgbClr val="A9B7C6"/>
                </a:solidFill>
                <a:highlight>
                  <a:srgbClr val="2B2B2B"/>
                </a:highlight>
                <a:latin typeface="Courier New"/>
                <a:ea typeface="Courier New"/>
                <a:cs typeface="Courier New"/>
                <a:sym typeface="Courier New"/>
              </a:rPr>
              <a:t>gui.Models </a:t>
            </a:r>
            <a:r>
              <a:rPr lang="en" sz="1000">
                <a:solidFill>
                  <a:srgbClr val="CC7832"/>
                </a:solidFill>
                <a:highlight>
                  <a:srgbClr val="2B2B2B"/>
                </a:highlight>
                <a:latin typeface="Courier New"/>
                <a:ea typeface="Courier New"/>
                <a:cs typeface="Courier New"/>
                <a:sym typeface="Courier New"/>
              </a:rPr>
              <a:t>import </a:t>
            </a:r>
            <a:r>
              <a:rPr lang="en" sz="1000">
                <a:solidFill>
                  <a:srgbClr val="A9B7C6"/>
                </a:solidFill>
                <a:highlight>
                  <a:srgbClr val="2B2B2B"/>
                </a:highlight>
                <a:latin typeface="Courier New"/>
                <a:ea typeface="Courier New"/>
                <a:cs typeface="Courier New"/>
                <a:sym typeface="Courier New"/>
              </a:rPr>
              <a:t>logindb</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signupdb</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Model</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current_info</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fetchinfo</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current_patients</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patient_selected</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fetchlist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CC7832"/>
                </a:solidFill>
                <a:highlight>
                  <a:srgbClr val="2B2B2B"/>
                </a:highlight>
                <a:latin typeface="Courier New"/>
                <a:ea typeface="Courier New"/>
                <a:cs typeface="Courier New"/>
                <a:sym typeface="Courier New"/>
              </a:rPr>
              <a:t>from </a:t>
            </a:r>
            <a:r>
              <a:rPr lang="en" sz="1000">
                <a:solidFill>
                  <a:srgbClr val="A9B7C6"/>
                </a:solidFill>
                <a:highlight>
                  <a:srgbClr val="2B2B2B"/>
                </a:highlight>
                <a:latin typeface="Courier New"/>
                <a:ea typeface="Courier New"/>
                <a:cs typeface="Courier New"/>
                <a:sym typeface="Courier New"/>
              </a:rPr>
              <a:t>gui.lists </a:t>
            </a:r>
            <a:r>
              <a:rPr lang="en" sz="1000">
                <a:solidFill>
                  <a:srgbClr val="CC7832"/>
                </a:solidFill>
                <a:highlight>
                  <a:srgbClr val="2B2B2B"/>
                </a:highlight>
                <a:latin typeface="Courier New"/>
                <a:ea typeface="Courier New"/>
                <a:cs typeface="Courier New"/>
                <a:sym typeface="Courier New"/>
              </a:rPr>
              <a:t>import </a:t>
            </a:r>
            <a:r>
              <a:rPr lang="en" sz="1000">
                <a:solidFill>
                  <a:srgbClr val="A9B7C6"/>
                </a:solidFill>
                <a:highlight>
                  <a:srgbClr val="2B2B2B"/>
                </a:highlight>
                <a:latin typeface="Courier New"/>
                <a:ea typeface="Courier New"/>
                <a:cs typeface="Courier New"/>
                <a:sym typeface="Courier New"/>
              </a:rPr>
              <a:t>l1</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disease</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CC7832"/>
                </a:solidFill>
                <a:highlight>
                  <a:srgbClr val="2B2B2B"/>
                </a:highlight>
                <a:latin typeface="Courier New"/>
                <a:ea typeface="Courier New"/>
                <a:cs typeface="Courier New"/>
                <a:sym typeface="Courier New"/>
              </a:rPr>
              <a:t>import </a:t>
            </a:r>
            <a:r>
              <a:rPr lang="en" sz="1000">
                <a:solidFill>
                  <a:srgbClr val="A9B7C6"/>
                </a:solidFill>
                <a:highlight>
                  <a:srgbClr val="2B2B2B"/>
                </a:highlight>
                <a:latin typeface="Courier New"/>
                <a:ea typeface="Courier New"/>
                <a:cs typeface="Courier New"/>
                <a:sym typeface="Courier New"/>
              </a:rPr>
              <a:t>numpy </a:t>
            </a:r>
            <a:r>
              <a:rPr lang="en" sz="1000">
                <a:solidFill>
                  <a:srgbClr val="CC7832"/>
                </a:solidFill>
                <a:highlight>
                  <a:srgbClr val="2B2B2B"/>
                </a:highlight>
                <a:latin typeface="Courier New"/>
                <a:ea typeface="Courier New"/>
                <a:cs typeface="Courier New"/>
                <a:sym typeface="Courier New"/>
              </a:rPr>
              <a:t>as </a:t>
            </a:r>
            <a:r>
              <a:rPr lang="en" sz="1000">
                <a:solidFill>
                  <a:srgbClr val="A9B7C6"/>
                </a:solidFill>
                <a:highlight>
                  <a:srgbClr val="2B2B2B"/>
                </a:highlight>
                <a:latin typeface="Courier New"/>
                <a:ea typeface="Courier New"/>
                <a:cs typeface="Courier New"/>
                <a:sym typeface="Courier New"/>
              </a:rPr>
              <a:t>np, </a:t>
            </a:r>
            <a:r>
              <a:rPr lang="en" sz="1000">
                <a:solidFill>
                  <a:srgbClr val="CC7832"/>
                </a:solidFill>
                <a:highlight>
                  <a:srgbClr val="2B2B2B"/>
                </a:highlight>
                <a:latin typeface="Courier New"/>
                <a:ea typeface="Courier New"/>
                <a:cs typeface="Courier New"/>
                <a:sym typeface="Courier New"/>
              </a:rPr>
              <a:t>import </a:t>
            </a:r>
            <a:r>
              <a:rPr lang="en" sz="1000">
                <a:solidFill>
                  <a:srgbClr val="A9B7C6"/>
                </a:solidFill>
                <a:highlight>
                  <a:srgbClr val="2B2B2B"/>
                </a:highlight>
                <a:latin typeface="Courier New"/>
                <a:ea typeface="Courier New"/>
                <a:cs typeface="Courier New"/>
                <a:sym typeface="Courier New"/>
              </a:rPr>
              <a:t>time, </a:t>
            </a:r>
            <a:r>
              <a:rPr lang="en" sz="1000">
                <a:solidFill>
                  <a:srgbClr val="CC7832"/>
                </a:solidFill>
                <a:highlight>
                  <a:srgbClr val="2B2B2B"/>
                </a:highlight>
                <a:latin typeface="Courier New"/>
                <a:ea typeface="Courier New"/>
                <a:cs typeface="Courier New"/>
                <a:sym typeface="Courier New"/>
              </a:rPr>
              <a:t>from </a:t>
            </a:r>
            <a:r>
              <a:rPr lang="en" sz="1000">
                <a:solidFill>
                  <a:srgbClr val="A9B7C6"/>
                </a:solidFill>
                <a:highlight>
                  <a:srgbClr val="2B2B2B"/>
                </a:highlight>
                <a:latin typeface="Courier New"/>
                <a:ea typeface="Courier New"/>
                <a:cs typeface="Courier New"/>
                <a:sym typeface="Courier New"/>
              </a:rPr>
              <a:t>abc </a:t>
            </a:r>
            <a:r>
              <a:rPr lang="en" sz="1000">
                <a:solidFill>
                  <a:srgbClr val="CC7832"/>
                </a:solidFill>
                <a:highlight>
                  <a:srgbClr val="2B2B2B"/>
                </a:highlight>
                <a:latin typeface="Courier New"/>
                <a:ea typeface="Courier New"/>
                <a:cs typeface="Courier New"/>
                <a:sym typeface="Courier New"/>
              </a:rPr>
              <a:t>import </a:t>
            </a:r>
            <a:r>
              <a:rPr lang="en" sz="1000">
                <a:solidFill>
                  <a:srgbClr val="A9B7C6"/>
                </a:solidFill>
                <a:highlight>
                  <a:srgbClr val="2B2B2B"/>
                </a:highlight>
                <a:latin typeface="Courier New"/>
                <a:ea typeface="Courier New"/>
                <a:cs typeface="Courier New"/>
                <a:sym typeface="Courier New"/>
              </a:rPr>
              <a:t>ABC</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abstractmethod</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CC7832"/>
                </a:solidFill>
                <a:highlight>
                  <a:srgbClr val="2B2B2B"/>
                </a:highlight>
                <a:latin typeface="Courier New"/>
                <a:ea typeface="Courier New"/>
                <a:cs typeface="Courier New"/>
                <a:sym typeface="Courier New"/>
              </a:rPr>
              <a:t>import </a:t>
            </a:r>
            <a:r>
              <a:rPr lang="en" sz="1000">
                <a:solidFill>
                  <a:srgbClr val="A9B7C6"/>
                </a:solidFill>
                <a:highlight>
                  <a:srgbClr val="2B2B2B"/>
                </a:highlight>
                <a:latin typeface="Courier New"/>
                <a:ea typeface="Courier New"/>
                <a:cs typeface="Courier New"/>
                <a:sym typeface="Courier New"/>
              </a:rPr>
              <a:t>tkinter </a:t>
            </a:r>
            <a:r>
              <a:rPr lang="en" sz="1000">
                <a:solidFill>
                  <a:srgbClr val="CC7832"/>
                </a:solidFill>
                <a:highlight>
                  <a:srgbClr val="2B2B2B"/>
                </a:highlight>
                <a:latin typeface="Courier New"/>
                <a:ea typeface="Courier New"/>
                <a:cs typeface="Courier New"/>
                <a:sym typeface="Courier New"/>
              </a:rPr>
              <a:t>as </a:t>
            </a:r>
            <a:r>
              <a:rPr lang="en" sz="1000">
                <a:solidFill>
                  <a:srgbClr val="A9B7C6"/>
                </a:solidFill>
                <a:highlight>
                  <a:srgbClr val="2B2B2B"/>
                </a:highlight>
                <a:latin typeface="Courier New"/>
                <a:ea typeface="Courier New"/>
                <a:cs typeface="Courier New"/>
                <a:sym typeface="Courier New"/>
              </a:rPr>
              <a:t>tk, </a:t>
            </a:r>
            <a:r>
              <a:rPr lang="en" sz="1000">
                <a:solidFill>
                  <a:srgbClr val="CC7832"/>
                </a:solidFill>
                <a:highlight>
                  <a:srgbClr val="2B2B2B"/>
                </a:highlight>
                <a:latin typeface="Courier New"/>
                <a:ea typeface="Courier New"/>
                <a:cs typeface="Courier New"/>
                <a:sym typeface="Courier New"/>
              </a:rPr>
              <a:t>import </a:t>
            </a:r>
            <a:r>
              <a:rPr lang="en" sz="1000">
                <a:solidFill>
                  <a:srgbClr val="A9B7C6"/>
                </a:solidFill>
                <a:highlight>
                  <a:srgbClr val="2B2B2B"/>
                </a:highlight>
                <a:latin typeface="Courier New"/>
                <a:ea typeface="Courier New"/>
                <a:cs typeface="Courier New"/>
                <a:sym typeface="Courier New"/>
              </a:rPr>
              <a:t>tkinter.messagebox </a:t>
            </a:r>
            <a:r>
              <a:rPr lang="en" sz="1000">
                <a:solidFill>
                  <a:srgbClr val="CC7832"/>
                </a:solidFill>
                <a:highlight>
                  <a:srgbClr val="2B2B2B"/>
                </a:highlight>
                <a:latin typeface="Courier New"/>
                <a:ea typeface="Courier New"/>
                <a:cs typeface="Courier New"/>
                <a:sym typeface="Courier New"/>
              </a:rPr>
              <a:t>as </a:t>
            </a:r>
            <a:r>
              <a:rPr lang="en" sz="1000">
                <a:solidFill>
                  <a:srgbClr val="A9B7C6"/>
                </a:solidFill>
                <a:highlight>
                  <a:srgbClr val="2B2B2B"/>
                </a:highlight>
                <a:latin typeface="Courier New"/>
                <a:ea typeface="Courier New"/>
                <a:cs typeface="Courier New"/>
                <a:sym typeface="Courier New"/>
              </a:rPr>
              <a:t>tkmsg, </a:t>
            </a:r>
            <a:r>
              <a:rPr lang="en" sz="1000">
                <a:solidFill>
                  <a:srgbClr val="CC7832"/>
                </a:solidFill>
                <a:highlight>
                  <a:srgbClr val="2B2B2B"/>
                </a:highlight>
                <a:latin typeface="Courier New"/>
                <a:ea typeface="Courier New"/>
                <a:cs typeface="Courier New"/>
                <a:sym typeface="Courier New"/>
              </a:rPr>
              <a:t>from </a:t>
            </a:r>
            <a:r>
              <a:rPr lang="en" sz="1000">
                <a:solidFill>
                  <a:srgbClr val="A9B7C6"/>
                </a:solidFill>
                <a:highlight>
                  <a:srgbClr val="2B2B2B"/>
                </a:highlight>
                <a:latin typeface="Courier New"/>
                <a:ea typeface="Courier New"/>
                <a:cs typeface="Courier New"/>
                <a:sym typeface="Courier New"/>
              </a:rPr>
              <a:t>functools </a:t>
            </a:r>
            <a:r>
              <a:rPr lang="en" sz="1000">
                <a:solidFill>
                  <a:srgbClr val="CC7832"/>
                </a:solidFill>
                <a:highlight>
                  <a:srgbClr val="2B2B2B"/>
                </a:highlight>
                <a:latin typeface="Courier New"/>
                <a:ea typeface="Courier New"/>
                <a:cs typeface="Courier New"/>
                <a:sym typeface="Courier New"/>
              </a:rPr>
              <a:t>import </a:t>
            </a:r>
            <a:r>
              <a:rPr lang="en" sz="1000">
                <a:solidFill>
                  <a:srgbClr val="A9B7C6"/>
                </a:solidFill>
                <a:highlight>
                  <a:srgbClr val="2B2B2B"/>
                </a:highlight>
                <a:latin typeface="Courier New"/>
                <a:ea typeface="Courier New"/>
                <a:cs typeface="Courier New"/>
                <a:sym typeface="Courier New"/>
              </a:rPr>
              <a:t>partial</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CC7832"/>
                </a:solidFill>
                <a:highlight>
                  <a:srgbClr val="2B2B2B"/>
                </a:highlight>
                <a:latin typeface="Courier New"/>
                <a:ea typeface="Courier New"/>
                <a:cs typeface="Courier New"/>
                <a:sym typeface="Courier New"/>
              </a:rPr>
              <a:t>def </a:t>
            </a:r>
            <a:r>
              <a:rPr lang="en" sz="1000">
                <a:solidFill>
                  <a:srgbClr val="FFC66D"/>
                </a:solidFill>
                <a:highlight>
                  <a:srgbClr val="2B2B2B"/>
                </a:highlight>
                <a:latin typeface="Courier New"/>
                <a:ea typeface="Courier New"/>
                <a:cs typeface="Courier New"/>
                <a:sym typeface="Courier New"/>
              </a:rPr>
              <a:t>msgbox</a:t>
            </a:r>
            <a:r>
              <a:rPr lang="en" sz="1000">
                <a:solidFill>
                  <a:srgbClr val="A9B7C6"/>
                </a:solidFill>
                <a:highlight>
                  <a:srgbClr val="2B2B2B"/>
                </a:highlight>
                <a:latin typeface="Courier New"/>
                <a:ea typeface="Courier New"/>
                <a:cs typeface="Courier New"/>
                <a:sym typeface="Courier New"/>
              </a:rPr>
              <a:t>(isError</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title</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msg</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frame)</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CC7832"/>
                </a:solidFill>
                <a:highlight>
                  <a:srgbClr val="2B2B2B"/>
                </a:highlight>
                <a:latin typeface="Courier New"/>
                <a:ea typeface="Courier New"/>
                <a:cs typeface="Courier New"/>
                <a:sym typeface="Courier New"/>
              </a:rPr>
              <a:t>class </a:t>
            </a:r>
            <a:r>
              <a:rPr lang="en" sz="1000">
                <a:solidFill>
                  <a:srgbClr val="A9B7C6"/>
                </a:solidFill>
                <a:highlight>
                  <a:srgbClr val="2B2B2B"/>
                </a:highlight>
                <a:latin typeface="Courier New"/>
                <a:ea typeface="Courier New"/>
                <a:cs typeface="Courier New"/>
                <a:sym typeface="Courier New"/>
              </a:rPr>
              <a:t>Controller(ABC):</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BBB529"/>
                </a:solidFill>
                <a:highlight>
                  <a:srgbClr val="2B2B2B"/>
                </a:highlight>
                <a:latin typeface="Courier New"/>
                <a:ea typeface="Courier New"/>
                <a:cs typeface="Courier New"/>
                <a:sym typeface="Courier New"/>
              </a:rPr>
              <a:t>@abstractmethod</a:t>
            </a:r>
            <a:endParaRPr sz="1000">
              <a:solidFill>
                <a:srgbClr val="BBB529"/>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BBB529"/>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def </a:t>
            </a:r>
            <a:r>
              <a:rPr lang="en" sz="1000">
                <a:solidFill>
                  <a:srgbClr val="FFC66D"/>
                </a:solidFill>
                <a:highlight>
                  <a:srgbClr val="2B2B2B"/>
                </a:highlight>
                <a:latin typeface="Courier New"/>
                <a:ea typeface="Courier New"/>
                <a:cs typeface="Courier New"/>
                <a:sym typeface="Courier New"/>
              </a:rPr>
              <a:t>bind</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View</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raise </a:t>
            </a:r>
            <a:r>
              <a:rPr lang="en" sz="1000">
                <a:solidFill>
                  <a:srgbClr val="8888C6"/>
                </a:solidFill>
                <a:highlight>
                  <a:srgbClr val="2B2B2B"/>
                </a:highlight>
                <a:latin typeface="Courier New"/>
                <a:ea typeface="Courier New"/>
                <a:cs typeface="Courier New"/>
                <a:sym typeface="Courier New"/>
              </a:rPr>
              <a:t>NotImplementedError</a:t>
            </a:r>
            <a:endParaRPr sz="1000">
              <a:solidFill>
                <a:srgbClr val="8888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CC7832"/>
                </a:solidFill>
                <a:highlight>
                  <a:srgbClr val="2B2B2B"/>
                </a:highlight>
                <a:latin typeface="Courier New"/>
                <a:ea typeface="Courier New"/>
                <a:cs typeface="Courier New"/>
                <a:sym typeface="Courier New"/>
              </a:rPr>
              <a:t>class </a:t>
            </a:r>
            <a:r>
              <a:rPr lang="en" sz="1000">
                <a:solidFill>
                  <a:srgbClr val="A9B7C6"/>
                </a:solidFill>
                <a:highlight>
                  <a:srgbClr val="2B2B2B"/>
                </a:highlight>
                <a:latin typeface="Courier New"/>
                <a:ea typeface="Courier New"/>
                <a:cs typeface="Courier New"/>
                <a:sym typeface="Courier New"/>
              </a:rPr>
              <a:t>LoginController(Controller):</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def </a:t>
            </a:r>
            <a:r>
              <a:rPr lang="en" sz="1000">
                <a:solidFill>
                  <a:srgbClr val="B200B2"/>
                </a:solidFill>
                <a:highlight>
                  <a:srgbClr val="2B2B2B"/>
                </a:highlight>
                <a:latin typeface="Courier New"/>
                <a:ea typeface="Courier New"/>
                <a:cs typeface="Courier New"/>
                <a:sym typeface="Courier New"/>
              </a:rPr>
              <a:t>__init__</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.view = </a:t>
            </a:r>
            <a:r>
              <a:rPr lang="en" sz="1000">
                <a:solidFill>
                  <a:srgbClr val="CC7832"/>
                </a:solidFill>
                <a:highlight>
                  <a:srgbClr val="2B2B2B"/>
                </a:highlight>
                <a:latin typeface="Courier New"/>
                <a:ea typeface="Courier New"/>
                <a:cs typeface="Courier New"/>
                <a:sym typeface="Courier New"/>
              </a:rPr>
              <a:t>None,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.root = </a:t>
            </a:r>
            <a:r>
              <a:rPr lang="en" sz="1000">
                <a:solidFill>
                  <a:srgbClr val="CC7832"/>
                </a:solidFill>
                <a:highlight>
                  <a:srgbClr val="2B2B2B"/>
                </a:highlight>
                <a:latin typeface="Courier New"/>
                <a:ea typeface="Courier New"/>
                <a:cs typeface="Courier New"/>
                <a:sym typeface="Courier New"/>
              </a:rPr>
              <a:t>None</a:t>
            </a:r>
            <a:endParaRPr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808080"/>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def </a:t>
            </a:r>
            <a:r>
              <a:rPr lang="en" sz="1000">
                <a:solidFill>
                  <a:srgbClr val="FFC66D"/>
                </a:solidFill>
                <a:highlight>
                  <a:srgbClr val="2B2B2B"/>
                </a:highlight>
                <a:latin typeface="Courier New"/>
                <a:ea typeface="Courier New"/>
                <a:cs typeface="Courier New"/>
                <a:sym typeface="Courier New"/>
              </a:rPr>
              <a:t>bind</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view</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root):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.view.create_view()</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.view.buttons[</a:t>
            </a:r>
            <a:r>
              <a:rPr lang="en" sz="1000">
                <a:solidFill>
                  <a:srgbClr val="6A8759"/>
                </a:solidFill>
                <a:highlight>
                  <a:srgbClr val="2B2B2B"/>
                </a:highlight>
                <a:latin typeface="Courier New"/>
                <a:ea typeface="Courier New"/>
                <a:cs typeface="Courier New"/>
                <a:sym typeface="Courier New"/>
              </a:rPr>
              <a:t>"Login"</a:t>
            </a:r>
            <a:r>
              <a:rPr lang="en" sz="1000">
                <a:solidFill>
                  <a:srgbClr val="A9B7C6"/>
                </a:solidFill>
                <a:highlight>
                  <a:srgbClr val="2B2B2B"/>
                </a:highlight>
                <a:latin typeface="Courier New"/>
                <a:ea typeface="Courier New"/>
                <a:cs typeface="Courier New"/>
                <a:sym typeface="Courier New"/>
              </a:rPr>
              <a:t>].configure(</a:t>
            </a:r>
            <a:r>
              <a:rPr lang="en" sz="1000">
                <a:solidFill>
                  <a:srgbClr val="AA4926"/>
                </a:solidFill>
                <a:highlight>
                  <a:srgbClr val="2B2B2B"/>
                </a:highlight>
                <a:latin typeface="Courier New"/>
                <a:ea typeface="Courier New"/>
                <a:cs typeface="Courier New"/>
                <a:sym typeface="Courier New"/>
              </a:rPr>
              <a:t>command</a:t>
            </a:r>
            <a:r>
              <a:rPr lang="en" sz="1000">
                <a:solidFill>
                  <a:srgbClr val="A9B7C6"/>
                </a:solidFill>
                <a:highlight>
                  <a:srgbClr val="2B2B2B"/>
                </a:highlight>
                <a:latin typeface="Courier New"/>
                <a:ea typeface="Courier New"/>
                <a:cs typeface="Courier New"/>
                <a:sym typeface="Courier New"/>
              </a:rPr>
              <a:t>=partial(</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.login</a:t>
            </a:r>
            <a:r>
              <a:rPr lang="en" sz="1000">
                <a:solidFill>
                  <a:srgbClr val="CC7832"/>
                </a:solidFill>
                <a:highlight>
                  <a:srgbClr val="2B2B2B"/>
                </a:highlight>
                <a:latin typeface="Courier New"/>
                <a:ea typeface="Courier New"/>
                <a:cs typeface="Courier New"/>
                <a:sym typeface="Courier New"/>
              </a:rPr>
              <a:t>, </a:t>
            </a:r>
            <a:r>
              <a:rPr lang="en" sz="1000">
                <a:solidFill>
                  <a:srgbClr val="AA4926"/>
                </a:solidFill>
                <a:highlight>
                  <a:srgbClr val="2B2B2B"/>
                </a:highlight>
                <a:latin typeface="Courier New"/>
                <a:ea typeface="Courier New"/>
                <a:cs typeface="Courier New"/>
                <a:sym typeface="Courier New"/>
              </a:rPr>
              <a:t>frame</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.view</a:t>
            </a:r>
            <a:r>
              <a:rPr lang="en" sz="1000">
                <a:solidFill>
                  <a:srgbClr val="CC7832"/>
                </a:solidFill>
                <a:highlight>
                  <a:srgbClr val="2B2B2B"/>
                </a:highlight>
                <a:latin typeface="Courier New"/>
                <a:ea typeface="Courier New"/>
                <a:cs typeface="Courier New"/>
                <a:sym typeface="Courier New"/>
              </a:rPr>
              <a:t>, </a:t>
            </a:r>
            <a:r>
              <a:rPr lang="en" sz="1000">
                <a:solidFill>
                  <a:srgbClr val="AA4926"/>
                </a:solidFill>
                <a:highlight>
                  <a:srgbClr val="2B2B2B"/>
                </a:highlight>
                <a:latin typeface="Courier New"/>
                <a:ea typeface="Courier New"/>
                <a:cs typeface="Courier New"/>
                <a:sym typeface="Courier New"/>
              </a:rPr>
              <a:t>entries</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.view.entries))</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.view.buttons[</a:t>
            </a:r>
            <a:r>
              <a:rPr lang="en" sz="1000">
                <a:solidFill>
                  <a:srgbClr val="6A8759"/>
                </a:solidFill>
                <a:highlight>
                  <a:srgbClr val="2B2B2B"/>
                </a:highlight>
                <a:latin typeface="Courier New"/>
                <a:ea typeface="Courier New"/>
                <a:cs typeface="Courier New"/>
                <a:sym typeface="Courier New"/>
              </a:rPr>
              <a:t>"Clear"</a:t>
            </a:r>
            <a:r>
              <a:rPr lang="en" sz="1000">
                <a:solidFill>
                  <a:srgbClr val="A9B7C6"/>
                </a:solidFill>
                <a:highlight>
                  <a:srgbClr val="2B2B2B"/>
                </a:highlight>
                <a:latin typeface="Courier New"/>
                <a:ea typeface="Courier New"/>
                <a:cs typeface="Courier New"/>
                <a:sym typeface="Courier New"/>
              </a:rPr>
              <a:t>].configure(</a:t>
            </a:r>
            <a:r>
              <a:rPr lang="en" sz="1000">
                <a:solidFill>
                  <a:srgbClr val="AA4926"/>
                </a:solidFill>
                <a:highlight>
                  <a:srgbClr val="2B2B2B"/>
                </a:highlight>
                <a:latin typeface="Courier New"/>
                <a:ea typeface="Courier New"/>
                <a:cs typeface="Courier New"/>
                <a:sym typeface="Courier New"/>
              </a:rPr>
              <a:t>command</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.clear)</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.view.buttons[</a:t>
            </a:r>
            <a:r>
              <a:rPr lang="en" sz="1000">
                <a:solidFill>
                  <a:srgbClr val="6A8759"/>
                </a:solidFill>
                <a:highlight>
                  <a:srgbClr val="2B2B2B"/>
                </a:highlight>
                <a:latin typeface="Courier New"/>
                <a:ea typeface="Courier New"/>
                <a:cs typeface="Courier New"/>
                <a:sym typeface="Courier New"/>
              </a:rPr>
              <a:t>"Switch To Sign up"</a:t>
            </a:r>
            <a:r>
              <a:rPr lang="en" sz="1000">
                <a:solidFill>
                  <a:srgbClr val="A9B7C6"/>
                </a:solidFill>
                <a:highlight>
                  <a:srgbClr val="2B2B2B"/>
                </a:highlight>
                <a:latin typeface="Courier New"/>
                <a:ea typeface="Courier New"/>
                <a:cs typeface="Courier New"/>
                <a:sym typeface="Courier New"/>
              </a:rPr>
              <a:t>].configure(</a:t>
            </a:r>
            <a:r>
              <a:rPr lang="en" sz="1000">
                <a:solidFill>
                  <a:srgbClr val="AA4926"/>
                </a:solidFill>
                <a:highlight>
                  <a:srgbClr val="2B2B2B"/>
                </a:highlight>
                <a:latin typeface="Courier New"/>
                <a:ea typeface="Courier New"/>
                <a:cs typeface="Courier New"/>
                <a:sym typeface="Courier New"/>
              </a:rPr>
              <a:t>command</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.signup)</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def </a:t>
            </a:r>
            <a:r>
              <a:rPr lang="en" sz="1000">
                <a:solidFill>
                  <a:srgbClr val="FFC66D"/>
                </a:solidFill>
                <a:highlight>
                  <a:srgbClr val="2B2B2B"/>
                </a:highlight>
                <a:latin typeface="Courier New"/>
                <a:ea typeface="Courier New"/>
                <a:cs typeface="Courier New"/>
                <a:sym typeface="Courier New"/>
              </a:rPr>
              <a:t>login</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frame</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entries):</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 if user is present call menuwin() or not show user not found message.</a:t>
            </a:r>
            <a:endParaRPr sz="1000">
              <a:solidFill>
                <a:srgbClr val="A9B7C6"/>
              </a:solidFill>
              <a:highlight>
                <a:srgbClr val="2B2B2B"/>
              </a:highlight>
              <a:latin typeface="Courier New"/>
              <a:ea typeface="Courier New"/>
              <a:cs typeface="Courier New"/>
              <a:sym typeface="Courier Ne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0"/>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26" name="Google Shape;226;p40"/>
          <p:cNvSpPr txBox="1"/>
          <p:nvPr/>
        </p:nvSpPr>
        <p:spPr>
          <a:xfrm>
            <a:off x="2685300" y="2636800"/>
            <a:ext cx="3773400" cy="931200"/>
          </a:xfrm>
          <a:prstGeom prst="rect">
            <a:avLst/>
          </a:prstGeom>
          <a:solidFill>
            <a:srgbClr val="000000">
              <a:alpha val="0"/>
            </a:srgbClr>
          </a:solid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n" sz="1455">
                <a:solidFill>
                  <a:schemeClr val="lt1"/>
                </a:solidFill>
                <a:latin typeface="Average"/>
                <a:ea typeface="Average"/>
                <a:cs typeface="Average"/>
                <a:sym typeface="Average"/>
              </a:rPr>
              <a:t>From “5th” SEM “D” SEC</a:t>
            </a:r>
            <a:endParaRPr sz="1455">
              <a:solidFill>
                <a:schemeClr val="lt1"/>
              </a:solidFill>
              <a:latin typeface="Average"/>
              <a:ea typeface="Average"/>
              <a:cs typeface="Average"/>
              <a:sym typeface="Average"/>
            </a:endParaRPr>
          </a:p>
          <a:p>
            <a:pPr indent="0" lvl="0" marL="0" rtl="0" algn="l">
              <a:lnSpc>
                <a:spcPct val="80000"/>
              </a:lnSpc>
              <a:spcBef>
                <a:spcPts val="0"/>
              </a:spcBef>
              <a:spcAft>
                <a:spcPts val="0"/>
              </a:spcAft>
              <a:buNone/>
            </a:pPr>
            <a:r>
              <a:t/>
            </a:r>
            <a:endParaRPr sz="1455">
              <a:solidFill>
                <a:schemeClr val="lt1"/>
              </a:solidFill>
              <a:latin typeface="Average"/>
              <a:ea typeface="Average"/>
              <a:cs typeface="Average"/>
              <a:sym typeface="Average"/>
            </a:endParaRPr>
          </a:p>
          <a:p>
            <a:pPr indent="457200" lvl="0" marL="0" rtl="0" algn="l">
              <a:lnSpc>
                <a:spcPct val="95000"/>
              </a:lnSpc>
              <a:spcBef>
                <a:spcPts val="0"/>
              </a:spcBef>
              <a:spcAft>
                <a:spcPts val="0"/>
              </a:spcAft>
              <a:buNone/>
            </a:pPr>
            <a:r>
              <a:rPr lang="en" sz="1255">
                <a:solidFill>
                  <a:schemeClr val="lt1"/>
                </a:solidFill>
                <a:latin typeface="Average"/>
                <a:ea typeface="Average"/>
                <a:cs typeface="Average"/>
                <a:sym typeface="Average"/>
              </a:rPr>
              <a:t>MOHAMMED TAHEER - (ENG19CS0186)</a:t>
            </a:r>
            <a:endParaRPr sz="1255">
              <a:solidFill>
                <a:schemeClr val="lt1"/>
              </a:solidFill>
              <a:latin typeface="Average"/>
              <a:ea typeface="Average"/>
              <a:cs typeface="Average"/>
              <a:sym typeface="Average"/>
            </a:endParaRPr>
          </a:p>
          <a:p>
            <a:pPr indent="0" lvl="0" marL="0" rtl="0" algn="l">
              <a:lnSpc>
                <a:spcPct val="95000"/>
              </a:lnSpc>
              <a:spcBef>
                <a:spcPts val="0"/>
              </a:spcBef>
              <a:spcAft>
                <a:spcPts val="0"/>
              </a:spcAft>
              <a:buNone/>
            </a:pPr>
            <a:r>
              <a:t/>
            </a:r>
            <a:endParaRPr>
              <a:solidFill>
                <a:schemeClr val="lt1"/>
              </a:solidFill>
            </a:endParaRPr>
          </a:p>
        </p:txBody>
      </p:sp>
      <p:sp>
        <p:nvSpPr>
          <p:cNvPr id="227" name="Google Shape;227;p40"/>
          <p:cNvSpPr txBox="1"/>
          <p:nvPr/>
        </p:nvSpPr>
        <p:spPr>
          <a:xfrm>
            <a:off x="3071100" y="1340375"/>
            <a:ext cx="3001800" cy="1169700"/>
          </a:xfrm>
          <a:prstGeom prst="rect">
            <a:avLst/>
          </a:prstGeom>
          <a:solidFill>
            <a:srgbClr val="000000">
              <a:alpha val="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Average"/>
                <a:ea typeface="Average"/>
                <a:cs typeface="Average"/>
                <a:sym typeface="Average"/>
              </a:rPr>
              <a:t>Under the supervision of,</a:t>
            </a:r>
            <a:endParaRPr sz="1600">
              <a:solidFill>
                <a:schemeClr val="lt1"/>
              </a:solidFill>
              <a:latin typeface="Average"/>
              <a:ea typeface="Average"/>
              <a:cs typeface="Average"/>
              <a:sym typeface="Average"/>
            </a:endParaRPr>
          </a:p>
          <a:p>
            <a:pPr indent="457200" lvl="0" marL="0" rtl="0" algn="l">
              <a:spcBef>
                <a:spcPts val="0"/>
              </a:spcBef>
              <a:spcAft>
                <a:spcPts val="0"/>
              </a:spcAft>
              <a:buNone/>
            </a:pPr>
            <a:r>
              <a:rPr lang="en" sz="1600">
                <a:solidFill>
                  <a:schemeClr val="lt1"/>
                </a:solidFill>
                <a:latin typeface="Average"/>
                <a:ea typeface="Average"/>
                <a:cs typeface="Average"/>
                <a:sym typeface="Average"/>
              </a:rPr>
              <a:t>Dr. Bondu Venkateswarlu</a:t>
            </a:r>
            <a:endParaRPr sz="1600">
              <a:solidFill>
                <a:schemeClr val="lt1"/>
              </a:solidFill>
              <a:latin typeface="Average"/>
              <a:ea typeface="Average"/>
              <a:cs typeface="Average"/>
              <a:sym typeface="Average"/>
            </a:endParaRPr>
          </a:p>
          <a:p>
            <a:pPr indent="457200" lvl="0" marL="0" rtl="0" algn="l">
              <a:spcBef>
                <a:spcPts val="0"/>
              </a:spcBef>
              <a:spcAft>
                <a:spcPts val="0"/>
              </a:spcAft>
              <a:buNone/>
            </a:pPr>
            <a:r>
              <a:rPr lang="en" sz="1600">
                <a:solidFill>
                  <a:schemeClr val="lt1"/>
                </a:solidFill>
                <a:latin typeface="Average"/>
                <a:ea typeface="Average"/>
                <a:cs typeface="Average"/>
                <a:sym typeface="Average"/>
              </a:rPr>
              <a:t>Associate Professor</a:t>
            </a:r>
            <a:endParaRPr sz="1600">
              <a:solidFill>
                <a:schemeClr val="lt1"/>
              </a:solidFill>
              <a:latin typeface="Average"/>
              <a:ea typeface="Average"/>
              <a:cs typeface="Average"/>
              <a:sym typeface="Average"/>
            </a:endParaRPr>
          </a:p>
          <a:p>
            <a:pPr indent="457200" lvl="0" marL="0" rtl="0" algn="l">
              <a:spcBef>
                <a:spcPts val="0"/>
              </a:spcBef>
              <a:spcAft>
                <a:spcPts val="0"/>
              </a:spcAft>
              <a:buNone/>
            </a:pPr>
            <a:r>
              <a:rPr lang="en" sz="1600">
                <a:solidFill>
                  <a:schemeClr val="lt1"/>
                </a:solidFill>
                <a:latin typeface="Average"/>
                <a:ea typeface="Average"/>
                <a:cs typeface="Average"/>
                <a:sym typeface="Average"/>
              </a:rPr>
              <a:t>Dept. of CSE</a:t>
            </a:r>
            <a:endParaRPr sz="1600">
              <a:solidFill>
                <a:schemeClr val="lt1"/>
              </a:solidFill>
              <a:latin typeface="Average"/>
              <a:ea typeface="Average"/>
              <a:cs typeface="Average"/>
              <a:sym typeface="Averag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B2B"/>
        </a:solidFill>
      </p:bgPr>
    </p:bg>
    <p:spTree>
      <p:nvGrpSpPr>
        <p:cNvPr id="341" name="Shape 341"/>
        <p:cNvGrpSpPr/>
        <p:nvPr/>
      </p:nvGrpSpPr>
      <p:grpSpPr>
        <a:xfrm>
          <a:off x="0" y="0"/>
          <a:ext cx="0" cy="0"/>
          <a:chOff x="0" y="0"/>
          <a:chExt cx="0" cy="0"/>
        </a:xfrm>
      </p:grpSpPr>
      <p:sp>
        <p:nvSpPr>
          <p:cNvPr id="342" name="Google Shape;342;p58"/>
          <p:cNvSpPr txBox="1"/>
          <p:nvPr>
            <p:ph type="title"/>
          </p:nvPr>
        </p:nvSpPr>
        <p:spPr>
          <a:xfrm>
            <a:off x="727650" y="5251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Controller</a:t>
            </a:r>
            <a:endParaRPr>
              <a:solidFill>
                <a:schemeClr val="lt1"/>
              </a:solidFill>
            </a:endParaRPr>
          </a:p>
        </p:txBody>
      </p:sp>
      <p:sp>
        <p:nvSpPr>
          <p:cNvPr id="343" name="Google Shape;343;p58"/>
          <p:cNvSpPr txBox="1"/>
          <p:nvPr/>
        </p:nvSpPr>
        <p:spPr>
          <a:xfrm>
            <a:off x="-34350" y="1010700"/>
            <a:ext cx="8916600" cy="218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def </a:t>
            </a:r>
            <a:r>
              <a:rPr lang="en" sz="1000">
                <a:solidFill>
                  <a:srgbClr val="FFC66D"/>
                </a:solidFill>
                <a:highlight>
                  <a:srgbClr val="2B2B2B"/>
                </a:highlight>
                <a:latin typeface="Courier New"/>
                <a:ea typeface="Courier New"/>
                <a:cs typeface="Courier New"/>
                <a:sym typeface="Courier New"/>
              </a:rPr>
              <a:t>menuwin</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94558D"/>
                </a:solidFill>
                <a:highlight>
                  <a:srgbClr val="2B2B2B"/>
                </a:highlight>
                <a:latin typeface="Courier New"/>
                <a:ea typeface="Courier New"/>
                <a:cs typeface="Courier New"/>
                <a:sym typeface="Courier New"/>
              </a:rPr>
              <a:t>       # Creating object for menu controller and menu</a:t>
            </a:r>
            <a:endParaRPr sz="1000">
              <a:solidFill>
                <a:srgbClr val="94558D"/>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sc.bind(</a:t>
            </a:r>
            <a:r>
              <a:rPr lang="en" sz="1000">
                <a:solidFill>
                  <a:srgbClr val="AA4926"/>
                </a:solidFill>
                <a:highlight>
                  <a:srgbClr val="2B2B2B"/>
                </a:highlight>
                <a:latin typeface="Courier New"/>
                <a:ea typeface="Courier New"/>
                <a:cs typeface="Courier New"/>
                <a:sym typeface="Courier New"/>
              </a:rPr>
              <a:t>view</a:t>
            </a:r>
            <a:r>
              <a:rPr lang="en" sz="1000">
                <a:solidFill>
                  <a:srgbClr val="CC7832"/>
                </a:solidFill>
                <a:highlight>
                  <a:srgbClr val="2B2B2B"/>
                </a:highlight>
                <a:latin typeface="Courier New"/>
                <a:ea typeface="Courier New"/>
                <a:cs typeface="Courier New"/>
                <a:sym typeface="Courier New"/>
              </a:rPr>
              <a:t>, </a:t>
            </a:r>
            <a:r>
              <a:rPr lang="en" sz="1000">
                <a:solidFill>
                  <a:srgbClr val="AA4926"/>
                </a:solidFill>
                <a:highlight>
                  <a:srgbClr val="2B2B2B"/>
                </a:highlight>
                <a:latin typeface="Courier New"/>
                <a:ea typeface="Courier New"/>
                <a:cs typeface="Courier New"/>
                <a:sym typeface="Courier New"/>
              </a:rPr>
              <a:t>root</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def </a:t>
            </a:r>
            <a:r>
              <a:rPr lang="en" sz="1000">
                <a:solidFill>
                  <a:srgbClr val="FFC66D"/>
                </a:solidFill>
                <a:highlight>
                  <a:srgbClr val="2B2B2B"/>
                </a:highlight>
                <a:latin typeface="Courier New"/>
                <a:ea typeface="Courier New"/>
                <a:cs typeface="Courier New"/>
                <a:sym typeface="Courier New"/>
              </a:rPr>
              <a:t>close</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.clear(),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.root.destroy()</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def </a:t>
            </a:r>
            <a:r>
              <a:rPr lang="en" sz="1000">
                <a:solidFill>
                  <a:srgbClr val="FFC66D"/>
                </a:solidFill>
                <a:highlight>
                  <a:srgbClr val="2B2B2B"/>
                </a:highlight>
                <a:latin typeface="Courier New"/>
                <a:ea typeface="Courier New"/>
                <a:cs typeface="Courier New"/>
                <a:sym typeface="Courier New"/>
              </a:rPr>
              <a:t>clear</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def </a:t>
            </a:r>
            <a:r>
              <a:rPr lang="en" sz="1000">
                <a:solidFill>
                  <a:srgbClr val="FFC66D"/>
                </a:solidFill>
                <a:highlight>
                  <a:srgbClr val="2B2B2B"/>
                </a:highlight>
                <a:latin typeface="Courier New"/>
                <a:ea typeface="Courier New"/>
                <a:cs typeface="Courier New"/>
                <a:sym typeface="Courier New"/>
              </a:rPr>
              <a:t>signup</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 Creating object for signup controller and signup</a:t>
            </a:r>
            <a:endParaRPr sz="1000">
              <a:solidFill>
                <a:srgbClr val="94558D"/>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sc.bind(</a:t>
            </a:r>
            <a:r>
              <a:rPr lang="en" sz="1000">
                <a:solidFill>
                  <a:srgbClr val="AA4926"/>
                </a:solidFill>
                <a:highlight>
                  <a:srgbClr val="2B2B2B"/>
                </a:highlight>
                <a:latin typeface="Courier New"/>
                <a:ea typeface="Courier New"/>
                <a:cs typeface="Courier New"/>
                <a:sym typeface="Courier New"/>
              </a:rPr>
              <a:t>view</a:t>
            </a:r>
            <a:r>
              <a:rPr lang="en" sz="1000">
                <a:solidFill>
                  <a:srgbClr val="CC7832"/>
                </a:solidFill>
                <a:highlight>
                  <a:srgbClr val="2B2B2B"/>
                </a:highlight>
                <a:latin typeface="Courier New"/>
                <a:ea typeface="Courier New"/>
                <a:cs typeface="Courier New"/>
                <a:sym typeface="Courier New"/>
              </a:rPr>
              <a:t>, </a:t>
            </a:r>
            <a:r>
              <a:rPr lang="en" sz="1000">
                <a:solidFill>
                  <a:srgbClr val="AA4926"/>
                </a:solidFill>
                <a:highlight>
                  <a:srgbClr val="2B2B2B"/>
                </a:highlight>
                <a:latin typeface="Courier New"/>
                <a:ea typeface="Courier New"/>
                <a:cs typeface="Courier New"/>
                <a:sym typeface="Courier New"/>
              </a:rPr>
              <a:t>root</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p:txBody>
      </p:sp>
      <p:sp>
        <p:nvSpPr>
          <p:cNvPr id="344" name="Google Shape;344;p58"/>
          <p:cNvSpPr txBox="1"/>
          <p:nvPr/>
        </p:nvSpPr>
        <p:spPr>
          <a:xfrm>
            <a:off x="77675" y="3301250"/>
            <a:ext cx="96849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CC7832"/>
                </a:solidFill>
                <a:highlight>
                  <a:srgbClr val="2B2B2B"/>
                </a:highlight>
                <a:latin typeface="Courier New"/>
                <a:ea typeface="Courier New"/>
                <a:cs typeface="Courier New"/>
                <a:sym typeface="Courier New"/>
              </a:rPr>
              <a:t>class </a:t>
            </a:r>
            <a:r>
              <a:rPr lang="en" sz="1000">
                <a:solidFill>
                  <a:srgbClr val="A9B7C6"/>
                </a:solidFill>
                <a:highlight>
                  <a:srgbClr val="2B2B2B"/>
                </a:highlight>
                <a:latin typeface="Courier New"/>
                <a:ea typeface="Courier New"/>
                <a:cs typeface="Courier New"/>
                <a:sym typeface="Courier New"/>
              </a:rPr>
              <a:t>SignupController(LoginController):</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def </a:t>
            </a:r>
            <a:r>
              <a:rPr lang="en" sz="1000">
                <a:solidFill>
                  <a:srgbClr val="B200B2"/>
                </a:solidFill>
                <a:highlight>
                  <a:srgbClr val="2B2B2B"/>
                </a:highlight>
                <a:latin typeface="Courier New"/>
                <a:ea typeface="Courier New"/>
                <a:cs typeface="Courier New"/>
                <a:sym typeface="Courier New"/>
              </a:rPr>
              <a:t>__init__</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a:t>
            </a:r>
            <a:endParaRPr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CC7832"/>
                </a:solidFill>
                <a:highlight>
                  <a:srgbClr val="2B2B2B"/>
                </a:highlight>
                <a:latin typeface="Courier New"/>
                <a:ea typeface="Courier New"/>
                <a:cs typeface="Courier New"/>
                <a:sym typeface="Courier New"/>
              </a:rPr>
              <a:t>   def </a:t>
            </a:r>
            <a:r>
              <a:rPr lang="en" sz="1000">
                <a:solidFill>
                  <a:srgbClr val="FFC66D"/>
                </a:solidFill>
                <a:highlight>
                  <a:srgbClr val="2B2B2B"/>
                </a:highlight>
                <a:latin typeface="Courier New"/>
                <a:ea typeface="Courier New"/>
                <a:cs typeface="Courier New"/>
                <a:sym typeface="Courier New"/>
              </a:rPr>
              <a:t>bind</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view</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root):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.view.create_view()</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.view.buttons[</a:t>
            </a:r>
            <a:r>
              <a:rPr lang="en" sz="1000">
                <a:solidFill>
                  <a:srgbClr val="6A8759"/>
                </a:solidFill>
                <a:highlight>
                  <a:srgbClr val="2B2B2B"/>
                </a:highlight>
                <a:latin typeface="Courier New"/>
                <a:ea typeface="Courier New"/>
                <a:cs typeface="Courier New"/>
                <a:sym typeface="Courier New"/>
              </a:rPr>
              <a:t>"Signup"</a:t>
            </a:r>
            <a:r>
              <a:rPr lang="en" sz="1000">
                <a:solidFill>
                  <a:srgbClr val="A9B7C6"/>
                </a:solidFill>
                <a:highlight>
                  <a:srgbClr val="2B2B2B"/>
                </a:highlight>
                <a:latin typeface="Courier New"/>
                <a:ea typeface="Courier New"/>
                <a:cs typeface="Courier New"/>
                <a:sym typeface="Courier New"/>
              </a:rPr>
              <a:t>].configure(</a:t>
            </a:r>
            <a:r>
              <a:rPr lang="en" sz="1000">
                <a:solidFill>
                  <a:srgbClr val="AA4926"/>
                </a:solidFill>
                <a:highlight>
                  <a:srgbClr val="2B2B2B"/>
                </a:highlight>
                <a:latin typeface="Courier New"/>
                <a:ea typeface="Courier New"/>
                <a:cs typeface="Courier New"/>
                <a:sym typeface="Courier New"/>
              </a:rPr>
              <a:t>command</a:t>
            </a:r>
            <a:r>
              <a:rPr lang="en" sz="1000">
                <a:solidFill>
                  <a:srgbClr val="A9B7C6"/>
                </a:solidFill>
                <a:highlight>
                  <a:srgbClr val="2B2B2B"/>
                </a:highlight>
                <a:latin typeface="Courier New"/>
                <a:ea typeface="Courier New"/>
                <a:cs typeface="Courier New"/>
                <a:sym typeface="Courier New"/>
              </a:rPr>
              <a:t>=partial(</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.action</a:t>
            </a:r>
            <a:r>
              <a:rPr lang="en" sz="1000">
                <a:solidFill>
                  <a:srgbClr val="CC7832"/>
                </a:solidFill>
                <a:highlight>
                  <a:srgbClr val="2B2B2B"/>
                </a:highlight>
                <a:latin typeface="Courier New"/>
                <a:ea typeface="Courier New"/>
                <a:cs typeface="Courier New"/>
                <a:sym typeface="Courier New"/>
              </a:rPr>
              <a:t>, </a:t>
            </a:r>
            <a:r>
              <a:rPr lang="en" sz="1000">
                <a:solidFill>
                  <a:srgbClr val="AA4926"/>
                </a:solidFill>
                <a:highlight>
                  <a:srgbClr val="2B2B2B"/>
                </a:highlight>
                <a:latin typeface="Courier New"/>
                <a:ea typeface="Courier New"/>
                <a:cs typeface="Courier New"/>
                <a:sym typeface="Courier New"/>
              </a:rPr>
              <a:t>frame</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.view</a:t>
            </a:r>
            <a:r>
              <a:rPr lang="en" sz="1000">
                <a:solidFill>
                  <a:srgbClr val="CC7832"/>
                </a:solidFill>
                <a:highlight>
                  <a:srgbClr val="2B2B2B"/>
                </a:highlight>
                <a:latin typeface="Courier New"/>
                <a:ea typeface="Courier New"/>
                <a:cs typeface="Courier New"/>
                <a:sym typeface="Courier New"/>
              </a:rPr>
              <a:t>, </a:t>
            </a:r>
            <a:r>
              <a:rPr lang="en" sz="1000">
                <a:solidFill>
                  <a:srgbClr val="AA4926"/>
                </a:solidFill>
                <a:highlight>
                  <a:srgbClr val="2B2B2B"/>
                </a:highlight>
                <a:latin typeface="Courier New"/>
                <a:ea typeface="Courier New"/>
                <a:cs typeface="Courier New"/>
                <a:sym typeface="Courier New"/>
              </a:rPr>
              <a:t>entries</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.view.entries</a:t>
            </a:r>
            <a:r>
              <a:rPr lang="en" sz="1000">
                <a:solidFill>
                  <a:srgbClr val="CC7832"/>
                </a:solidFill>
                <a:highlight>
                  <a:srgbClr val="2B2B2B"/>
                </a:highlight>
                <a:latin typeface="Courier New"/>
                <a:ea typeface="Courier New"/>
                <a:cs typeface="Courier New"/>
                <a:sym typeface="Courier New"/>
              </a:rPr>
              <a:t>,</a:t>
            </a:r>
            <a:endParaRPr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CC7832"/>
                </a:solidFill>
                <a:highlight>
                  <a:srgbClr val="2B2B2B"/>
                </a:highlight>
                <a:latin typeface="Courier New"/>
                <a:ea typeface="Courier New"/>
                <a:cs typeface="Courier New"/>
                <a:sym typeface="Courier New"/>
              </a:rPr>
              <a:t>                                                             </a:t>
            </a:r>
            <a:r>
              <a:rPr lang="en" sz="1000">
                <a:solidFill>
                  <a:srgbClr val="AA4926"/>
                </a:solidFill>
                <a:highlight>
                  <a:srgbClr val="2B2B2B"/>
                </a:highlight>
                <a:latin typeface="Courier New"/>
                <a:ea typeface="Courier New"/>
                <a:cs typeface="Courier New"/>
                <a:sym typeface="Courier New"/>
              </a:rPr>
              <a:t>gender</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.view.comboboxes[</a:t>
            </a:r>
            <a:r>
              <a:rPr lang="en" sz="1000">
                <a:solidFill>
                  <a:srgbClr val="6A8759"/>
                </a:solidFill>
                <a:highlight>
                  <a:srgbClr val="2B2B2B"/>
                </a:highlight>
                <a:latin typeface="Courier New"/>
                <a:ea typeface="Courier New"/>
                <a:cs typeface="Courier New"/>
                <a:sym typeface="Courier New"/>
              </a:rPr>
              <a:t>"Gender :"</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.view.buttons[</a:t>
            </a:r>
            <a:r>
              <a:rPr lang="en" sz="1000">
                <a:solidFill>
                  <a:srgbClr val="6A8759"/>
                </a:solidFill>
                <a:highlight>
                  <a:srgbClr val="2B2B2B"/>
                </a:highlight>
                <a:latin typeface="Courier New"/>
                <a:ea typeface="Courier New"/>
                <a:cs typeface="Courier New"/>
                <a:sym typeface="Courier New"/>
              </a:rPr>
              <a:t>"Clear"</a:t>
            </a:r>
            <a:r>
              <a:rPr lang="en" sz="1000">
                <a:solidFill>
                  <a:srgbClr val="A9B7C6"/>
                </a:solidFill>
                <a:highlight>
                  <a:srgbClr val="2B2B2B"/>
                </a:highlight>
                <a:latin typeface="Courier New"/>
                <a:ea typeface="Courier New"/>
                <a:cs typeface="Courier New"/>
                <a:sym typeface="Courier New"/>
              </a:rPr>
              <a:t>].configure(</a:t>
            </a:r>
            <a:r>
              <a:rPr lang="en" sz="1000">
                <a:solidFill>
                  <a:srgbClr val="AA4926"/>
                </a:solidFill>
                <a:highlight>
                  <a:srgbClr val="2B2B2B"/>
                </a:highlight>
                <a:latin typeface="Courier New"/>
                <a:ea typeface="Courier New"/>
                <a:cs typeface="Courier New"/>
                <a:sym typeface="Courier New"/>
              </a:rPr>
              <a:t>command</a:t>
            </a:r>
            <a:r>
              <a:rPr lang="en" sz="1000">
                <a:solidFill>
                  <a:srgbClr val="A9B7C6"/>
                </a:solidFill>
                <a:highlight>
                  <a:srgbClr val="2B2B2B"/>
                </a:highlight>
                <a:latin typeface="Courier New"/>
                <a:ea typeface="Courier New"/>
                <a:cs typeface="Courier New"/>
                <a:sym typeface="Courier New"/>
              </a:rPr>
              <a:t>=partial(</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.clear</a:t>
            </a:r>
            <a:r>
              <a:rPr lang="en" sz="1000">
                <a:solidFill>
                  <a:srgbClr val="CC7832"/>
                </a:solidFill>
                <a:highlight>
                  <a:srgbClr val="2B2B2B"/>
                </a:highlight>
                <a:latin typeface="Courier New"/>
                <a:ea typeface="Courier New"/>
                <a:cs typeface="Courier New"/>
                <a:sym typeface="Courier New"/>
              </a:rPr>
              <a:t>, </a:t>
            </a:r>
            <a:r>
              <a:rPr lang="en" sz="1000">
                <a:solidFill>
                  <a:srgbClr val="AA4926"/>
                </a:solidFill>
                <a:highlight>
                  <a:srgbClr val="2B2B2B"/>
                </a:highlight>
                <a:latin typeface="Courier New"/>
                <a:ea typeface="Courier New"/>
                <a:cs typeface="Courier New"/>
                <a:sym typeface="Courier New"/>
              </a:rPr>
              <a:t>iscombobox</a:t>
            </a:r>
            <a:r>
              <a:rPr lang="en" sz="1000">
                <a:solidFill>
                  <a:srgbClr val="A9B7C6"/>
                </a:solidFill>
                <a:highlight>
                  <a:srgbClr val="2B2B2B"/>
                </a:highlight>
                <a:latin typeface="Courier New"/>
                <a:ea typeface="Courier New"/>
                <a:cs typeface="Courier New"/>
                <a:sym typeface="Courier New"/>
              </a:rPr>
              <a:t>=</a:t>
            </a:r>
            <a:r>
              <a:rPr lang="en" sz="1000">
                <a:solidFill>
                  <a:srgbClr val="CC7832"/>
                </a:solidFill>
                <a:highlight>
                  <a:srgbClr val="2B2B2B"/>
                </a:highlight>
                <a:latin typeface="Courier New"/>
                <a:ea typeface="Courier New"/>
                <a:cs typeface="Courier New"/>
                <a:sym typeface="Courier New"/>
              </a:rPr>
              <a:t>True</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.view.buttons[</a:t>
            </a:r>
            <a:r>
              <a:rPr lang="en" sz="1000">
                <a:solidFill>
                  <a:srgbClr val="6A8759"/>
                </a:solidFill>
                <a:highlight>
                  <a:srgbClr val="2B2B2B"/>
                </a:highlight>
                <a:latin typeface="Courier New"/>
                <a:ea typeface="Courier New"/>
                <a:cs typeface="Courier New"/>
                <a:sym typeface="Courier New"/>
              </a:rPr>
              <a:t>"Switch To Login"</a:t>
            </a:r>
            <a:r>
              <a:rPr lang="en" sz="1000">
                <a:solidFill>
                  <a:srgbClr val="A9B7C6"/>
                </a:solidFill>
                <a:highlight>
                  <a:srgbClr val="2B2B2B"/>
                </a:highlight>
                <a:latin typeface="Courier New"/>
                <a:ea typeface="Courier New"/>
                <a:cs typeface="Courier New"/>
                <a:sym typeface="Courier New"/>
              </a:rPr>
              <a:t>].configure(</a:t>
            </a:r>
            <a:r>
              <a:rPr lang="en" sz="1000">
                <a:solidFill>
                  <a:srgbClr val="AA4926"/>
                </a:solidFill>
                <a:highlight>
                  <a:srgbClr val="2B2B2B"/>
                </a:highlight>
                <a:latin typeface="Courier New"/>
                <a:ea typeface="Courier New"/>
                <a:cs typeface="Courier New"/>
                <a:sym typeface="Courier New"/>
              </a:rPr>
              <a:t>command</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.switch)</a:t>
            </a:r>
            <a:endParaRPr sz="1000">
              <a:solidFill>
                <a:srgbClr val="A9B7C6"/>
              </a:solidFill>
              <a:highlight>
                <a:srgbClr val="2B2B2B"/>
              </a:highlight>
              <a:latin typeface="Courier New"/>
              <a:ea typeface="Courier New"/>
              <a:cs typeface="Courier New"/>
              <a:sym typeface="Courier New"/>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B2B"/>
        </a:solidFill>
      </p:bgPr>
    </p:bg>
    <p:spTree>
      <p:nvGrpSpPr>
        <p:cNvPr id="348" name="Shape 348"/>
        <p:cNvGrpSpPr/>
        <p:nvPr/>
      </p:nvGrpSpPr>
      <p:grpSpPr>
        <a:xfrm>
          <a:off x="0" y="0"/>
          <a:ext cx="0" cy="0"/>
          <a:chOff x="0" y="0"/>
          <a:chExt cx="0" cy="0"/>
        </a:xfrm>
      </p:grpSpPr>
      <p:sp>
        <p:nvSpPr>
          <p:cNvPr id="349" name="Google Shape;349;p59"/>
          <p:cNvSpPr txBox="1"/>
          <p:nvPr>
            <p:ph type="title"/>
          </p:nvPr>
        </p:nvSpPr>
        <p:spPr>
          <a:xfrm>
            <a:off x="727650" y="5251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Controller</a:t>
            </a:r>
            <a:endParaRPr>
              <a:solidFill>
                <a:schemeClr val="lt1"/>
              </a:solidFill>
            </a:endParaRPr>
          </a:p>
        </p:txBody>
      </p:sp>
      <p:sp>
        <p:nvSpPr>
          <p:cNvPr id="350" name="Google Shape;350;p59"/>
          <p:cNvSpPr txBox="1"/>
          <p:nvPr/>
        </p:nvSpPr>
        <p:spPr>
          <a:xfrm>
            <a:off x="-34350" y="1141980"/>
            <a:ext cx="9533100" cy="434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def </a:t>
            </a:r>
            <a:r>
              <a:rPr lang="en" sz="1000">
                <a:solidFill>
                  <a:srgbClr val="FFC66D"/>
                </a:solidFill>
                <a:highlight>
                  <a:srgbClr val="2B2B2B"/>
                </a:highlight>
                <a:latin typeface="Courier New"/>
                <a:ea typeface="Courier New"/>
                <a:cs typeface="Courier New"/>
                <a:sym typeface="Courier New"/>
              </a:rPr>
              <a:t>action</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frame</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entries</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gender):</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msgbox(</a:t>
            </a:r>
            <a:r>
              <a:rPr lang="en" sz="1000">
                <a:solidFill>
                  <a:srgbClr val="CC7832"/>
                </a:solidFill>
                <a:highlight>
                  <a:srgbClr val="2B2B2B"/>
                </a:highlight>
                <a:latin typeface="Courier New"/>
                <a:ea typeface="Courier New"/>
                <a:cs typeface="Courier New"/>
                <a:sym typeface="Courier New"/>
              </a:rPr>
              <a:t>True, </a:t>
            </a:r>
            <a:r>
              <a:rPr lang="en" sz="1000">
                <a:solidFill>
                  <a:srgbClr val="6A8759"/>
                </a:solidFill>
                <a:highlight>
                  <a:srgbClr val="2B2B2B"/>
                </a:highlight>
                <a:latin typeface="Courier New"/>
                <a:ea typeface="Courier New"/>
                <a:cs typeface="Courier New"/>
                <a:sym typeface="Courier New"/>
              </a:rPr>
              <a:t>"Error"</a:t>
            </a:r>
            <a:r>
              <a:rPr lang="en" sz="1000">
                <a:solidFill>
                  <a:srgbClr val="CC7832"/>
                </a:solidFill>
                <a:highlight>
                  <a:srgbClr val="2B2B2B"/>
                </a:highlight>
                <a:latin typeface="Courier New"/>
                <a:ea typeface="Courier New"/>
                <a:cs typeface="Courier New"/>
                <a:sym typeface="Courier New"/>
              </a:rPr>
              <a:t>, </a:t>
            </a:r>
            <a:r>
              <a:rPr lang="en" sz="1000">
                <a:solidFill>
                  <a:srgbClr val="6A8759"/>
                </a:solidFill>
                <a:highlight>
                  <a:srgbClr val="2B2B2B"/>
                </a:highlight>
                <a:latin typeface="Courier New"/>
                <a:ea typeface="Courier New"/>
                <a:cs typeface="Courier New"/>
                <a:sym typeface="Courier New"/>
              </a:rPr>
              <a:t>"All Fields Are Required"</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msgbox(</a:t>
            </a:r>
            <a:r>
              <a:rPr lang="en" sz="1000">
                <a:solidFill>
                  <a:srgbClr val="CC7832"/>
                </a:solidFill>
                <a:highlight>
                  <a:srgbClr val="2B2B2B"/>
                </a:highlight>
                <a:latin typeface="Courier New"/>
                <a:ea typeface="Courier New"/>
                <a:cs typeface="Courier New"/>
                <a:sym typeface="Courier New"/>
              </a:rPr>
              <a:t>True, </a:t>
            </a:r>
            <a:r>
              <a:rPr lang="en" sz="1000">
                <a:solidFill>
                  <a:srgbClr val="6A8759"/>
                </a:solidFill>
                <a:highlight>
                  <a:srgbClr val="2B2B2B"/>
                </a:highlight>
                <a:latin typeface="Courier New"/>
                <a:ea typeface="Courier New"/>
                <a:cs typeface="Courier New"/>
                <a:sym typeface="Courier New"/>
              </a:rPr>
              <a:t>"Error"</a:t>
            </a:r>
            <a:r>
              <a:rPr lang="en" sz="1000">
                <a:solidFill>
                  <a:srgbClr val="CC7832"/>
                </a:solidFill>
                <a:highlight>
                  <a:srgbClr val="2B2B2B"/>
                </a:highlight>
                <a:latin typeface="Courier New"/>
                <a:ea typeface="Courier New"/>
                <a:cs typeface="Courier New"/>
                <a:sym typeface="Courier New"/>
              </a:rPr>
              <a:t>, </a:t>
            </a:r>
            <a:r>
              <a:rPr lang="en" sz="1000">
                <a:solidFill>
                  <a:srgbClr val="6A8759"/>
                </a:solidFill>
                <a:highlight>
                  <a:srgbClr val="2B2B2B"/>
                </a:highlight>
                <a:latin typeface="Courier New"/>
                <a:ea typeface="Courier New"/>
                <a:cs typeface="Courier New"/>
                <a:sym typeface="Courier New"/>
              </a:rPr>
              <a:t>"Enter Proper Phone Number"</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msgbox(</a:t>
            </a:r>
            <a:r>
              <a:rPr lang="en" sz="1000">
                <a:solidFill>
                  <a:srgbClr val="CC7832"/>
                </a:solidFill>
                <a:highlight>
                  <a:srgbClr val="2B2B2B"/>
                </a:highlight>
                <a:latin typeface="Courier New"/>
                <a:ea typeface="Courier New"/>
                <a:cs typeface="Courier New"/>
                <a:sym typeface="Courier New"/>
              </a:rPr>
              <a:t>True, </a:t>
            </a:r>
            <a:r>
              <a:rPr lang="en" sz="1000">
                <a:solidFill>
                  <a:srgbClr val="6A8759"/>
                </a:solidFill>
                <a:highlight>
                  <a:srgbClr val="2B2B2B"/>
                </a:highlight>
                <a:latin typeface="Courier New"/>
                <a:ea typeface="Courier New"/>
                <a:cs typeface="Courier New"/>
                <a:sym typeface="Courier New"/>
              </a:rPr>
              <a:t>"Error"</a:t>
            </a:r>
            <a:r>
              <a:rPr lang="en" sz="1000">
                <a:solidFill>
                  <a:srgbClr val="CC7832"/>
                </a:solidFill>
                <a:highlight>
                  <a:srgbClr val="2B2B2B"/>
                </a:highlight>
                <a:latin typeface="Courier New"/>
                <a:ea typeface="Courier New"/>
                <a:cs typeface="Courier New"/>
                <a:sym typeface="Courier New"/>
              </a:rPr>
              <a:t>, </a:t>
            </a:r>
            <a:r>
              <a:rPr lang="en" sz="1000">
                <a:solidFill>
                  <a:srgbClr val="6A8759"/>
                </a:solidFill>
                <a:highlight>
                  <a:srgbClr val="2B2B2B"/>
                </a:highlight>
                <a:latin typeface="Courier New"/>
                <a:ea typeface="Courier New"/>
                <a:cs typeface="Courier New"/>
                <a:sym typeface="Courier New"/>
              </a:rPr>
              <a:t>"Password &amp; Confirm Password Should Be Same"</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else</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try</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[isSuccess</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title</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msg] = signupdb(</a:t>
            </a:r>
            <a:r>
              <a:rPr lang="en" sz="1000">
                <a:solidFill>
                  <a:srgbClr val="AA4926"/>
                </a:solidFill>
                <a:highlight>
                  <a:srgbClr val="2B2B2B"/>
                </a:highlight>
                <a:latin typeface="Courier New"/>
                <a:ea typeface="Courier New"/>
                <a:cs typeface="Courier New"/>
                <a:sym typeface="Courier New"/>
              </a:rPr>
              <a:t>entries</a:t>
            </a:r>
            <a:r>
              <a:rPr lang="en" sz="1000">
                <a:solidFill>
                  <a:srgbClr val="A9B7C6"/>
                </a:solidFill>
                <a:highlight>
                  <a:srgbClr val="2B2B2B"/>
                </a:highlight>
                <a:latin typeface="Courier New"/>
                <a:ea typeface="Courier New"/>
                <a:cs typeface="Courier New"/>
                <a:sym typeface="Courier New"/>
              </a:rPr>
              <a:t>=entries</a:t>
            </a:r>
            <a:r>
              <a:rPr lang="en" sz="1000">
                <a:solidFill>
                  <a:srgbClr val="CC7832"/>
                </a:solidFill>
                <a:highlight>
                  <a:srgbClr val="2B2B2B"/>
                </a:highlight>
                <a:latin typeface="Courier New"/>
                <a:ea typeface="Courier New"/>
                <a:cs typeface="Courier New"/>
                <a:sym typeface="Courier New"/>
              </a:rPr>
              <a:t>, </a:t>
            </a:r>
            <a:r>
              <a:rPr lang="en" sz="1000">
                <a:solidFill>
                  <a:srgbClr val="AA4926"/>
                </a:solidFill>
                <a:highlight>
                  <a:srgbClr val="2B2B2B"/>
                </a:highlight>
                <a:latin typeface="Courier New"/>
                <a:ea typeface="Courier New"/>
                <a:cs typeface="Courier New"/>
                <a:sym typeface="Courier New"/>
              </a:rPr>
              <a:t>gender_value</a:t>
            </a:r>
            <a:r>
              <a:rPr lang="en" sz="1000">
                <a:solidFill>
                  <a:srgbClr val="A9B7C6"/>
                </a:solidFill>
                <a:highlight>
                  <a:srgbClr val="2B2B2B"/>
                </a:highlight>
                <a:latin typeface="Courier New"/>
                <a:ea typeface="Courier New"/>
                <a:cs typeface="Courier New"/>
                <a:sym typeface="Courier New"/>
              </a:rPr>
              <a:t>=gender)</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msgbox(</a:t>
            </a:r>
            <a:r>
              <a:rPr lang="en" sz="1000">
                <a:solidFill>
                  <a:srgbClr val="CC7832"/>
                </a:solidFill>
                <a:highlight>
                  <a:srgbClr val="2B2B2B"/>
                </a:highlight>
                <a:latin typeface="Courier New"/>
                <a:ea typeface="Courier New"/>
                <a:cs typeface="Courier New"/>
                <a:sym typeface="Courier New"/>
              </a:rPr>
              <a:t>True, </a:t>
            </a:r>
            <a:r>
              <a:rPr lang="en" sz="1000">
                <a:solidFill>
                  <a:srgbClr val="6A8759"/>
                </a:solidFill>
                <a:highlight>
                  <a:srgbClr val="2B2B2B"/>
                </a:highlight>
                <a:latin typeface="Courier New"/>
                <a:ea typeface="Courier New"/>
                <a:cs typeface="Courier New"/>
                <a:sym typeface="Courier New"/>
              </a:rPr>
              <a:t>"Success"</a:t>
            </a:r>
            <a:r>
              <a:rPr lang="en" sz="1000">
                <a:solidFill>
                  <a:srgbClr val="CC7832"/>
                </a:solidFill>
                <a:highlight>
                  <a:srgbClr val="2B2B2B"/>
                </a:highlight>
                <a:latin typeface="Courier New"/>
                <a:ea typeface="Courier New"/>
                <a:cs typeface="Courier New"/>
                <a:sym typeface="Courier New"/>
              </a:rPr>
              <a:t>, </a:t>
            </a:r>
            <a:r>
              <a:rPr lang="en" sz="1000">
                <a:solidFill>
                  <a:srgbClr val="6A8759"/>
                </a:solidFill>
                <a:highlight>
                  <a:srgbClr val="2B2B2B"/>
                </a:highlight>
                <a:latin typeface="Courier New"/>
                <a:ea typeface="Courier New"/>
                <a:cs typeface="Courier New"/>
                <a:sym typeface="Courier New"/>
              </a:rPr>
              <a:t>"Information is stored"</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if </a:t>
            </a:r>
            <a:r>
              <a:rPr lang="en" sz="1000">
                <a:solidFill>
                  <a:srgbClr val="A9B7C6"/>
                </a:solidFill>
                <a:highlight>
                  <a:srgbClr val="2B2B2B"/>
                </a:highlight>
                <a:latin typeface="Courier New"/>
                <a:ea typeface="Courier New"/>
                <a:cs typeface="Courier New"/>
                <a:sym typeface="Courier New"/>
              </a:rPr>
              <a:t>isSuccess:</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.clear(</a:t>
            </a:r>
            <a:r>
              <a:rPr lang="en" sz="1000">
                <a:solidFill>
                  <a:srgbClr val="AA4926"/>
                </a:solidFill>
                <a:highlight>
                  <a:srgbClr val="2B2B2B"/>
                </a:highlight>
                <a:latin typeface="Courier New"/>
                <a:ea typeface="Courier New"/>
                <a:cs typeface="Courier New"/>
                <a:sym typeface="Courier New"/>
              </a:rPr>
              <a:t>iscombobox</a:t>
            </a:r>
            <a:r>
              <a:rPr lang="en" sz="1000">
                <a:solidFill>
                  <a:srgbClr val="A9B7C6"/>
                </a:solidFill>
                <a:highlight>
                  <a:srgbClr val="2B2B2B"/>
                </a:highlight>
                <a:latin typeface="Courier New"/>
                <a:ea typeface="Courier New"/>
                <a:cs typeface="Courier New"/>
                <a:sym typeface="Courier New"/>
              </a:rPr>
              <a:t>=</a:t>
            </a:r>
            <a:r>
              <a:rPr lang="en" sz="1000">
                <a:solidFill>
                  <a:srgbClr val="CC7832"/>
                </a:solidFill>
                <a:highlight>
                  <a:srgbClr val="2B2B2B"/>
                </a:highlight>
                <a:latin typeface="Courier New"/>
                <a:ea typeface="Courier New"/>
                <a:cs typeface="Courier New"/>
                <a:sym typeface="Courier New"/>
              </a:rPr>
              <a:t>True</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.switch()</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except </a:t>
            </a:r>
            <a:r>
              <a:rPr lang="en" sz="1000">
                <a:solidFill>
                  <a:srgbClr val="8888C6"/>
                </a:solidFill>
                <a:highlight>
                  <a:srgbClr val="2B2B2B"/>
                </a:highlight>
                <a:latin typeface="Courier New"/>
                <a:ea typeface="Courier New"/>
                <a:cs typeface="Courier New"/>
                <a:sym typeface="Courier New"/>
              </a:rPr>
              <a:t>Exception </a:t>
            </a:r>
            <a:r>
              <a:rPr lang="en" sz="1000">
                <a:solidFill>
                  <a:srgbClr val="CC7832"/>
                </a:solidFill>
                <a:highlight>
                  <a:srgbClr val="2B2B2B"/>
                </a:highlight>
                <a:latin typeface="Courier New"/>
                <a:ea typeface="Courier New"/>
                <a:cs typeface="Courier New"/>
                <a:sym typeface="Courier New"/>
              </a:rPr>
              <a:t>as </a:t>
            </a:r>
            <a:r>
              <a:rPr lang="en" sz="1000">
                <a:solidFill>
                  <a:srgbClr val="A9B7C6"/>
                </a:solidFill>
                <a:highlight>
                  <a:srgbClr val="2B2B2B"/>
                </a:highlight>
                <a:latin typeface="Courier New"/>
                <a:ea typeface="Courier New"/>
                <a:cs typeface="Courier New"/>
                <a:sym typeface="Courier New"/>
              </a:rPr>
              <a:t>es:</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msgbox(</a:t>
            </a:r>
            <a:r>
              <a:rPr lang="en" sz="1000">
                <a:solidFill>
                  <a:srgbClr val="CC7832"/>
                </a:solidFill>
                <a:highlight>
                  <a:srgbClr val="2B2B2B"/>
                </a:highlight>
                <a:latin typeface="Courier New"/>
                <a:ea typeface="Courier New"/>
                <a:cs typeface="Courier New"/>
                <a:sym typeface="Courier New"/>
              </a:rPr>
              <a:t>True, </a:t>
            </a:r>
            <a:r>
              <a:rPr lang="en" sz="1000">
                <a:solidFill>
                  <a:srgbClr val="6A8759"/>
                </a:solidFill>
                <a:highlight>
                  <a:srgbClr val="2B2B2B"/>
                </a:highlight>
                <a:latin typeface="Courier New"/>
                <a:ea typeface="Courier New"/>
                <a:cs typeface="Courier New"/>
                <a:sym typeface="Courier New"/>
              </a:rPr>
              <a:t>"Error"</a:t>
            </a:r>
            <a:r>
              <a:rPr lang="en" sz="1000">
                <a:solidFill>
                  <a:srgbClr val="CC7832"/>
                </a:solidFill>
                <a:highlight>
                  <a:srgbClr val="2B2B2B"/>
                </a:highlight>
                <a:latin typeface="Courier New"/>
                <a:ea typeface="Courier New"/>
                <a:cs typeface="Courier New"/>
                <a:sym typeface="Courier New"/>
              </a:rPr>
              <a:t>, </a:t>
            </a:r>
            <a:r>
              <a:rPr lang="en" sz="1000">
                <a:solidFill>
                  <a:srgbClr val="6A8759"/>
                </a:solidFill>
                <a:highlight>
                  <a:srgbClr val="2B2B2B"/>
                </a:highlight>
                <a:latin typeface="Courier New"/>
                <a:ea typeface="Courier New"/>
                <a:cs typeface="Courier New"/>
                <a:sym typeface="Courier New"/>
              </a:rPr>
              <a:t>f"Error Due to : </a:t>
            </a:r>
            <a:r>
              <a:rPr lang="en" sz="1000">
                <a:solidFill>
                  <a:srgbClr val="CC7832"/>
                </a:solidFill>
                <a:highlight>
                  <a:srgbClr val="2B2B2B"/>
                </a:highlight>
                <a:latin typeface="Courier New"/>
                <a:ea typeface="Courier New"/>
                <a:cs typeface="Courier New"/>
                <a:sym typeface="Courier New"/>
              </a:rPr>
              <a:t>{</a:t>
            </a:r>
            <a:r>
              <a:rPr lang="en" sz="1000">
                <a:solidFill>
                  <a:srgbClr val="8888C6"/>
                </a:solidFill>
                <a:highlight>
                  <a:srgbClr val="2B2B2B"/>
                </a:highlight>
                <a:latin typeface="Courier New"/>
                <a:ea typeface="Courier New"/>
                <a:cs typeface="Courier New"/>
                <a:sym typeface="Courier New"/>
              </a:rPr>
              <a:t>str</a:t>
            </a:r>
            <a:r>
              <a:rPr lang="en" sz="1000">
                <a:solidFill>
                  <a:srgbClr val="A9B7C6"/>
                </a:solidFill>
                <a:highlight>
                  <a:srgbClr val="2B2B2B"/>
                </a:highlight>
                <a:latin typeface="Courier New"/>
                <a:ea typeface="Courier New"/>
                <a:cs typeface="Courier New"/>
                <a:sym typeface="Courier New"/>
              </a:rPr>
              <a:t>(es)</a:t>
            </a:r>
            <a:r>
              <a:rPr lang="en" sz="1000">
                <a:solidFill>
                  <a:srgbClr val="CC7832"/>
                </a:solidFill>
                <a:highlight>
                  <a:srgbClr val="2B2B2B"/>
                </a:highlight>
                <a:latin typeface="Courier New"/>
                <a:ea typeface="Courier New"/>
                <a:cs typeface="Courier New"/>
                <a:sym typeface="Courier New"/>
              </a:rPr>
              <a:t>}</a:t>
            </a:r>
            <a:r>
              <a:rPr lang="en" sz="1000">
                <a:solidFill>
                  <a:srgbClr val="6A8759"/>
                </a:solidFill>
                <a:highlight>
                  <a:srgbClr val="2B2B2B"/>
                </a:highlight>
                <a:latin typeface="Courier New"/>
                <a:ea typeface="Courier New"/>
                <a:cs typeface="Courier New"/>
                <a:sym typeface="Courier New"/>
              </a:rPr>
              <a:t>"</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frame)</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def </a:t>
            </a:r>
            <a:r>
              <a:rPr lang="en" sz="1000">
                <a:solidFill>
                  <a:srgbClr val="FFC66D"/>
                </a:solidFill>
                <a:highlight>
                  <a:srgbClr val="2B2B2B"/>
                </a:highlight>
                <a:latin typeface="Courier New"/>
                <a:ea typeface="Courier New"/>
                <a:cs typeface="Courier New"/>
                <a:sym typeface="Courier New"/>
              </a:rPr>
              <a:t>clear</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iscombobox)</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def </a:t>
            </a:r>
            <a:r>
              <a:rPr lang="en" sz="1000">
                <a:solidFill>
                  <a:srgbClr val="FFC66D"/>
                </a:solidFill>
                <a:highlight>
                  <a:srgbClr val="2B2B2B"/>
                </a:highlight>
                <a:latin typeface="Courier New"/>
                <a:ea typeface="Courier New"/>
                <a:cs typeface="Courier New"/>
                <a:sym typeface="Courier New"/>
              </a:rPr>
              <a:t>switch</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.root.destroy(),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.loginwin()</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def </a:t>
            </a:r>
            <a:r>
              <a:rPr lang="en" sz="1000">
                <a:solidFill>
                  <a:srgbClr val="FFC66D"/>
                </a:solidFill>
                <a:highlight>
                  <a:srgbClr val="2B2B2B"/>
                </a:highlight>
                <a:latin typeface="Courier New"/>
                <a:ea typeface="Courier New"/>
                <a:cs typeface="Courier New"/>
                <a:sym typeface="Courier New"/>
              </a:rPr>
              <a:t>loginwin</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 Creating object for login controller and login</a:t>
            </a:r>
            <a:endParaRPr sz="1000">
              <a:solidFill>
                <a:srgbClr val="94558D"/>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sc.bind(</a:t>
            </a:r>
            <a:r>
              <a:rPr lang="en" sz="1000">
                <a:solidFill>
                  <a:srgbClr val="AA4926"/>
                </a:solidFill>
                <a:highlight>
                  <a:srgbClr val="2B2B2B"/>
                </a:highlight>
                <a:latin typeface="Courier New"/>
                <a:ea typeface="Courier New"/>
                <a:cs typeface="Courier New"/>
                <a:sym typeface="Courier New"/>
              </a:rPr>
              <a:t>view</a:t>
            </a:r>
            <a:r>
              <a:rPr lang="en" sz="1000">
                <a:solidFill>
                  <a:srgbClr val="CC7832"/>
                </a:solidFill>
                <a:highlight>
                  <a:srgbClr val="2B2B2B"/>
                </a:highlight>
                <a:latin typeface="Courier New"/>
                <a:ea typeface="Courier New"/>
                <a:cs typeface="Courier New"/>
                <a:sym typeface="Courier New"/>
              </a:rPr>
              <a:t>, </a:t>
            </a:r>
            <a:r>
              <a:rPr lang="en" sz="1000">
                <a:solidFill>
                  <a:srgbClr val="AA4926"/>
                </a:solidFill>
                <a:highlight>
                  <a:srgbClr val="2B2B2B"/>
                </a:highlight>
                <a:latin typeface="Courier New"/>
                <a:ea typeface="Courier New"/>
                <a:cs typeface="Courier New"/>
                <a:sym typeface="Courier New"/>
              </a:rPr>
              <a:t>root</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CC7832"/>
              </a:solidFill>
              <a:highlight>
                <a:srgbClr val="2B2B2B"/>
              </a:highlight>
              <a:latin typeface="Courier New"/>
              <a:ea typeface="Courier New"/>
              <a:cs typeface="Courier New"/>
              <a:sym typeface="Courier New"/>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B2B"/>
        </a:solidFill>
      </p:bgPr>
    </p:bg>
    <p:spTree>
      <p:nvGrpSpPr>
        <p:cNvPr id="354" name="Shape 354"/>
        <p:cNvGrpSpPr/>
        <p:nvPr/>
      </p:nvGrpSpPr>
      <p:grpSpPr>
        <a:xfrm>
          <a:off x="0" y="0"/>
          <a:ext cx="0" cy="0"/>
          <a:chOff x="0" y="0"/>
          <a:chExt cx="0" cy="0"/>
        </a:xfrm>
      </p:grpSpPr>
      <p:sp>
        <p:nvSpPr>
          <p:cNvPr id="355" name="Google Shape;355;p60"/>
          <p:cNvSpPr txBox="1"/>
          <p:nvPr>
            <p:ph type="title"/>
          </p:nvPr>
        </p:nvSpPr>
        <p:spPr>
          <a:xfrm>
            <a:off x="727650" y="5251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Controller</a:t>
            </a:r>
            <a:endParaRPr>
              <a:solidFill>
                <a:schemeClr val="lt1"/>
              </a:solidFill>
            </a:endParaRPr>
          </a:p>
        </p:txBody>
      </p:sp>
      <p:sp>
        <p:nvSpPr>
          <p:cNvPr id="356" name="Google Shape;356;p60"/>
          <p:cNvSpPr txBox="1"/>
          <p:nvPr/>
        </p:nvSpPr>
        <p:spPr>
          <a:xfrm>
            <a:off x="270450" y="1141975"/>
            <a:ext cx="9533100" cy="418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CC7832"/>
                </a:solidFill>
                <a:highlight>
                  <a:srgbClr val="2B2B2B"/>
                </a:highlight>
                <a:latin typeface="Courier New"/>
                <a:ea typeface="Courier New"/>
                <a:cs typeface="Courier New"/>
                <a:sym typeface="Courier New"/>
              </a:rPr>
              <a:t>class </a:t>
            </a:r>
            <a:r>
              <a:rPr lang="en" sz="1000">
                <a:solidFill>
                  <a:srgbClr val="A9B7C6"/>
                </a:solidFill>
                <a:highlight>
                  <a:srgbClr val="2B2B2B"/>
                </a:highlight>
                <a:latin typeface="Courier New"/>
                <a:ea typeface="Courier New"/>
                <a:cs typeface="Courier New"/>
                <a:sym typeface="Courier New"/>
              </a:rPr>
              <a:t>MenuController(SignupController):</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def </a:t>
            </a:r>
            <a:r>
              <a:rPr lang="en" sz="1000">
                <a:solidFill>
                  <a:srgbClr val="B200B2"/>
                </a:solidFill>
                <a:highlight>
                  <a:srgbClr val="2B2B2B"/>
                </a:highlight>
                <a:latin typeface="Courier New"/>
                <a:ea typeface="Courier New"/>
                <a:cs typeface="Courier New"/>
                <a:sym typeface="Courier New"/>
              </a:rPr>
              <a:t>__init__</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a:t>
            </a:r>
            <a:endParaRPr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CC7832"/>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.isClockOn = </a:t>
            </a:r>
            <a:r>
              <a:rPr lang="en" sz="1000">
                <a:solidFill>
                  <a:srgbClr val="CC7832"/>
                </a:solidFill>
                <a:highlight>
                  <a:srgbClr val="2B2B2B"/>
                </a:highlight>
                <a:latin typeface="Courier New"/>
                <a:ea typeface="Courier New"/>
                <a:cs typeface="Courier New"/>
                <a:sym typeface="Courier New"/>
              </a:rPr>
              <a:t>True</a:t>
            </a:r>
            <a:endParaRPr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CC7832"/>
                </a:solidFill>
                <a:highlight>
                  <a:srgbClr val="2B2B2B"/>
                </a:highlight>
                <a:latin typeface="Courier New"/>
                <a:ea typeface="Courier New"/>
                <a:cs typeface="Courier New"/>
                <a:sym typeface="Courier New"/>
              </a:rPr>
              <a:t>   def </a:t>
            </a:r>
            <a:r>
              <a:rPr lang="en" sz="1000">
                <a:solidFill>
                  <a:srgbClr val="FFC66D"/>
                </a:solidFill>
                <a:highlight>
                  <a:srgbClr val="2B2B2B"/>
                </a:highlight>
                <a:latin typeface="Courier New"/>
                <a:ea typeface="Courier New"/>
                <a:cs typeface="Courier New"/>
                <a:sym typeface="Courier New"/>
              </a:rPr>
              <a:t>bind</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view</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root):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.view.create_view(</a:t>
            </a:r>
            <a:r>
              <a:rPr lang="en" sz="1000">
                <a:solidFill>
                  <a:srgbClr val="AA4926"/>
                </a:solidFill>
                <a:highlight>
                  <a:srgbClr val="2B2B2B"/>
                </a:highlight>
                <a:latin typeface="Courier New"/>
                <a:ea typeface="Courier New"/>
                <a:cs typeface="Courier New"/>
                <a:sym typeface="Courier New"/>
              </a:rPr>
              <a:t>user_name</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.user_info())</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.clock(</a:t>
            </a:r>
            <a:r>
              <a:rPr lang="en" sz="1000">
                <a:solidFill>
                  <a:srgbClr val="AA4926"/>
                </a:solidFill>
                <a:highlight>
                  <a:srgbClr val="2B2B2B"/>
                </a:highlight>
                <a:latin typeface="Courier New"/>
                <a:ea typeface="Courier New"/>
                <a:cs typeface="Courier New"/>
                <a:sym typeface="Courier New"/>
              </a:rPr>
              <a:t>view</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.view)</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.view.buttons[</a:t>
            </a:r>
            <a:r>
              <a:rPr lang="en" sz="1000">
                <a:solidFill>
                  <a:srgbClr val="6A8759"/>
                </a:solidFill>
                <a:highlight>
                  <a:srgbClr val="2B2B2B"/>
                </a:highlight>
                <a:latin typeface="Courier New"/>
                <a:ea typeface="Courier New"/>
                <a:cs typeface="Courier New"/>
                <a:sym typeface="Courier New"/>
              </a:rPr>
              <a:t>"Disease Prediction"</a:t>
            </a:r>
            <a:r>
              <a:rPr lang="en" sz="1000">
                <a:solidFill>
                  <a:srgbClr val="A9B7C6"/>
                </a:solidFill>
                <a:highlight>
                  <a:srgbClr val="2B2B2B"/>
                </a:highlight>
                <a:latin typeface="Courier New"/>
                <a:ea typeface="Courier New"/>
                <a:cs typeface="Courier New"/>
                <a:sym typeface="Courier New"/>
              </a:rPr>
              <a:t>].configure(</a:t>
            </a:r>
            <a:r>
              <a:rPr lang="en" sz="1000">
                <a:solidFill>
                  <a:srgbClr val="AA4926"/>
                </a:solidFill>
                <a:highlight>
                  <a:srgbClr val="2B2B2B"/>
                </a:highlight>
                <a:latin typeface="Courier New"/>
                <a:ea typeface="Courier New"/>
                <a:cs typeface="Courier New"/>
                <a:sym typeface="Courier New"/>
              </a:rPr>
              <a:t>command</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.dpwin)</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.view.buttons[</a:t>
            </a:r>
            <a:r>
              <a:rPr lang="en" sz="1000">
                <a:solidFill>
                  <a:srgbClr val="6A8759"/>
                </a:solidFill>
                <a:highlight>
                  <a:srgbClr val="2B2B2B"/>
                </a:highlight>
                <a:latin typeface="Courier New"/>
                <a:ea typeface="Courier New"/>
                <a:cs typeface="Courier New"/>
                <a:sym typeface="Courier New"/>
              </a:rPr>
              <a:t>"List of Disease Predicted"</a:t>
            </a:r>
            <a:r>
              <a:rPr lang="en" sz="1000">
                <a:solidFill>
                  <a:srgbClr val="A9B7C6"/>
                </a:solidFill>
                <a:highlight>
                  <a:srgbClr val="2B2B2B"/>
                </a:highlight>
                <a:latin typeface="Courier New"/>
                <a:ea typeface="Courier New"/>
                <a:cs typeface="Courier New"/>
                <a:sym typeface="Courier New"/>
              </a:rPr>
              <a:t>].configure(</a:t>
            </a:r>
            <a:r>
              <a:rPr lang="en" sz="1000">
                <a:solidFill>
                  <a:srgbClr val="AA4926"/>
                </a:solidFill>
                <a:highlight>
                  <a:srgbClr val="2B2B2B"/>
                </a:highlight>
                <a:latin typeface="Courier New"/>
                <a:ea typeface="Courier New"/>
                <a:cs typeface="Courier New"/>
                <a:sym typeface="Courier New"/>
              </a:rPr>
              <a:t>command</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.listdp)</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.view.buttons[</a:t>
            </a:r>
            <a:r>
              <a:rPr lang="en" sz="1000">
                <a:solidFill>
                  <a:srgbClr val="6A8759"/>
                </a:solidFill>
                <a:highlight>
                  <a:srgbClr val="2B2B2B"/>
                </a:highlight>
                <a:latin typeface="Courier New"/>
                <a:ea typeface="Courier New"/>
                <a:cs typeface="Courier New"/>
                <a:sym typeface="Courier New"/>
              </a:rPr>
              <a:t>"Switch to Login"</a:t>
            </a:r>
            <a:r>
              <a:rPr lang="en" sz="1000">
                <a:solidFill>
                  <a:srgbClr val="A9B7C6"/>
                </a:solidFill>
                <a:highlight>
                  <a:srgbClr val="2B2B2B"/>
                </a:highlight>
                <a:latin typeface="Courier New"/>
                <a:ea typeface="Courier New"/>
                <a:cs typeface="Courier New"/>
                <a:sym typeface="Courier New"/>
              </a:rPr>
              <a:t>].configure(</a:t>
            </a:r>
            <a:r>
              <a:rPr lang="en" sz="1000">
                <a:solidFill>
                  <a:srgbClr val="AA4926"/>
                </a:solidFill>
                <a:highlight>
                  <a:srgbClr val="2B2B2B"/>
                </a:highlight>
                <a:latin typeface="Courier New"/>
                <a:ea typeface="Courier New"/>
                <a:cs typeface="Courier New"/>
                <a:sym typeface="Courier New"/>
              </a:rPr>
              <a:t>command</a:t>
            </a:r>
            <a:r>
              <a:rPr lang="en" sz="1000">
                <a:solidFill>
                  <a:srgbClr val="A9B7C6"/>
                </a:solidFill>
                <a:highlight>
                  <a:srgbClr val="2B2B2B"/>
                </a:highlight>
                <a:latin typeface="Courier New"/>
                <a:ea typeface="Courier New"/>
                <a:cs typeface="Courier New"/>
                <a:sym typeface="Courier New"/>
              </a:rPr>
              <a:t>=partial(</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.exit</a:t>
            </a:r>
            <a:r>
              <a:rPr lang="en" sz="1000">
                <a:solidFill>
                  <a:srgbClr val="CC7832"/>
                </a:solidFill>
                <a:highlight>
                  <a:srgbClr val="2B2B2B"/>
                </a:highlight>
                <a:latin typeface="Courier New"/>
                <a:ea typeface="Courier New"/>
                <a:cs typeface="Courier New"/>
                <a:sym typeface="Courier New"/>
              </a:rPr>
              <a:t>, </a:t>
            </a:r>
            <a:r>
              <a:rPr lang="en" sz="1000">
                <a:solidFill>
                  <a:srgbClr val="AA4926"/>
                </a:solidFill>
                <a:highlight>
                  <a:srgbClr val="2B2B2B"/>
                </a:highlight>
                <a:latin typeface="Courier New"/>
                <a:ea typeface="Courier New"/>
                <a:cs typeface="Courier New"/>
                <a:sym typeface="Courier New"/>
              </a:rPr>
              <a:t>gotologinwin</a:t>
            </a:r>
            <a:r>
              <a:rPr lang="en" sz="1000">
                <a:solidFill>
                  <a:srgbClr val="A9B7C6"/>
                </a:solidFill>
                <a:highlight>
                  <a:srgbClr val="2B2B2B"/>
                </a:highlight>
                <a:latin typeface="Courier New"/>
                <a:ea typeface="Courier New"/>
                <a:cs typeface="Courier New"/>
                <a:sym typeface="Courier New"/>
              </a:rPr>
              <a:t>=</a:t>
            </a:r>
            <a:r>
              <a:rPr lang="en" sz="1000">
                <a:solidFill>
                  <a:srgbClr val="CC7832"/>
                </a:solidFill>
                <a:highlight>
                  <a:srgbClr val="2B2B2B"/>
                </a:highlight>
                <a:latin typeface="Courier New"/>
                <a:ea typeface="Courier New"/>
                <a:cs typeface="Courier New"/>
                <a:sym typeface="Courier New"/>
              </a:rPr>
              <a:t>True</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def </a:t>
            </a:r>
            <a:r>
              <a:rPr lang="en" sz="1000">
                <a:solidFill>
                  <a:srgbClr val="FFC66D"/>
                </a:solidFill>
                <a:highlight>
                  <a:srgbClr val="2B2B2B"/>
                </a:highlight>
                <a:latin typeface="Courier New"/>
                <a:ea typeface="Courier New"/>
                <a:cs typeface="Courier New"/>
                <a:sym typeface="Courier New"/>
              </a:rPr>
              <a:t>user_info</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return </a:t>
            </a:r>
            <a:r>
              <a:rPr lang="en" sz="1000">
                <a:solidFill>
                  <a:srgbClr val="A9B7C6"/>
                </a:solidFill>
                <a:highlight>
                  <a:srgbClr val="2B2B2B"/>
                </a:highlight>
                <a:latin typeface="Courier New"/>
                <a:ea typeface="Courier New"/>
                <a:cs typeface="Courier New"/>
                <a:sym typeface="Courier New"/>
              </a:rPr>
              <a:t>full_name</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def </a:t>
            </a:r>
            <a:r>
              <a:rPr lang="en" sz="1000">
                <a:solidFill>
                  <a:srgbClr val="FFC66D"/>
                </a:solidFill>
                <a:highlight>
                  <a:srgbClr val="2B2B2B"/>
                </a:highlight>
                <a:latin typeface="Courier New"/>
                <a:ea typeface="Courier New"/>
                <a:cs typeface="Courier New"/>
                <a:sym typeface="Courier New"/>
              </a:rPr>
              <a:t>dpwin</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.exit(</a:t>
            </a:r>
            <a:r>
              <a:rPr lang="en" sz="1000">
                <a:solidFill>
                  <a:srgbClr val="AA4926"/>
                </a:solidFill>
                <a:highlight>
                  <a:srgbClr val="2B2B2B"/>
                </a:highlight>
                <a:latin typeface="Courier New"/>
                <a:ea typeface="Courier New"/>
                <a:cs typeface="Courier New"/>
                <a:sym typeface="Courier New"/>
              </a:rPr>
              <a:t>gotologinwin</a:t>
            </a:r>
            <a:r>
              <a:rPr lang="en" sz="1000">
                <a:solidFill>
                  <a:srgbClr val="A9B7C6"/>
                </a:solidFill>
                <a:highlight>
                  <a:srgbClr val="2B2B2B"/>
                </a:highlight>
                <a:latin typeface="Courier New"/>
                <a:ea typeface="Courier New"/>
                <a:cs typeface="Courier New"/>
                <a:sym typeface="Courier New"/>
              </a:rPr>
              <a:t>=</a:t>
            </a:r>
            <a:r>
              <a:rPr lang="en" sz="1000">
                <a:solidFill>
                  <a:srgbClr val="CC7832"/>
                </a:solidFill>
                <a:highlight>
                  <a:srgbClr val="2B2B2B"/>
                </a:highlight>
                <a:latin typeface="Courier New"/>
                <a:ea typeface="Courier New"/>
                <a:cs typeface="Courier New"/>
                <a:sym typeface="Courier New"/>
              </a:rPr>
              <a:t>False</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 Creating object for signup controller and signup</a:t>
            </a:r>
            <a:endParaRPr sz="1000">
              <a:solidFill>
                <a:srgbClr val="94558D"/>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pc.bind(</a:t>
            </a:r>
            <a:r>
              <a:rPr lang="en" sz="1000">
                <a:solidFill>
                  <a:srgbClr val="AA4926"/>
                </a:solidFill>
                <a:highlight>
                  <a:srgbClr val="2B2B2B"/>
                </a:highlight>
                <a:latin typeface="Courier New"/>
                <a:ea typeface="Courier New"/>
                <a:cs typeface="Courier New"/>
                <a:sym typeface="Courier New"/>
              </a:rPr>
              <a:t>view</a:t>
            </a:r>
            <a:r>
              <a:rPr lang="en" sz="1000">
                <a:solidFill>
                  <a:srgbClr val="CC7832"/>
                </a:solidFill>
                <a:highlight>
                  <a:srgbClr val="2B2B2B"/>
                </a:highlight>
                <a:latin typeface="Courier New"/>
                <a:ea typeface="Courier New"/>
                <a:cs typeface="Courier New"/>
                <a:sym typeface="Courier New"/>
              </a:rPr>
              <a:t>, </a:t>
            </a:r>
            <a:r>
              <a:rPr lang="en" sz="1000">
                <a:solidFill>
                  <a:srgbClr val="AA4926"/>
                </a:solidFill>
                <a:highlight>
                  <a:srgbClr val="2B2B2B"/>
                </a:highlight>
                <a:latin typeface="Courier New"/>
                <a:ea typeface="Courier New"/>
                <a:cs typeface="Courier New"/>
                <a:sym typeface="Courier New"/>
              </a:rPr>
              <a:t>root</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def </a:t>
            </a:r>
            <a:r>
              <a:rPr lang="en" sz="1000">
                <a:solidFill>
                  <a:srgbClr val="FFC66D"/>
                </a:solidFill>
                <a:highlight>
                  <a:srgbClr val="2B2B2B"/>
                </a:highlight>
                <a:latin typeface="Courier New"/>
                <a:ea typeface="Courier New"/>
                <a:cs typeface="Courier New"/>
                <a:sym typeface="Courier New"/>
              </a:rPr>
              <a:t>exit</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gotologinwin):</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.isClockOn = </a:t>
            </a:r>
            <a:r>
              <a:rPr lang="en" sz="1000">
                <a:solidFill>
                  <a:srgbClr val="CC7832"/>
                </a:solidFill>
                <a:highlight>
                  <a:srgbClr val="2B2B2B"/>
                </a:highlight>
                <a:latin typeface="Courier New"/>
                <a:ea typeface="Courier New"/>
                <a:cs typeface="Courier New"/>
                <a:sym typeface="Courier New"/>
              </a:rPr>
              <a:t>False,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.root.destroy</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if </a:t>
            </a:r>
            <a:r>
              <a:rPr lang="en" sz="1000">
                <a:solidFill>
                  <a:srgbClr val="A9B7C6"/>
                </a:solidFill>
                <a:highlight>
                  <a:srgbClr val="2B2B2B"/>
                </a:highlight>
                <a:latin typeface="Courier New"/>
                <a:ea typeface="Courier New"/>
                <a:cs typeface="Courier New"/>
                <a:sym typeface="Courier New"/>
              </a:rPr>
              <a:t>gotologinwin:</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.loginwin()</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B2B"/>
        </a:solidFill>
      </p:bgPr>
    </p:bg>
    <p:spTree>
      <p:nvGrpSpPr>
        <p:cNvPr id="360" name="Shape 360"/>
        <p:cNvGrpSpPr/>
        <p:nvPr/>
      </p:nvGrpSpPr>
      <p:grpSpPr>
        <a:xfrm>
          <a:off x="0" y="0"/>
          <a:ext cx="0" cy="0"/>
          <a:chOff x="0" y="0"/>
          <a:chExt cx="0" cy="0"/>
        </a:xfrm>
      </p:grpSpPr>
      <p:sp>
        <p:nvSpPr>
          <p:cNvPr id="361" name="Google Shape;361;p61"/>
          <p:cNvSpPr txBox="1"/>
          <p:nvPr>
            <p:ph type="title"/>
          </p:nvPr>
        </p:nvSpPr>
        <p:spPr>
          <a:xfrm>
            <a:off x="727650" y="5251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Controller</a:t>
            </a:r>
            <a:endParaRPr>
              <a:solidFill>
                <a:schemeClr val="lt1"/>
              </a:solidFill>
            </a:endParaRPr>
          </a:p>
        </p:txBody>
      </p:sp>
      <p:sp>
        <p:nvSpPr>
          <p:cNvPr id="362" name="Google Shape;362;p61"/>
          <p:cNvSpPr txBox="1"/>
          <p:nvPr/>
        </p:nvSpPr>
        <p:spPr>
          <a:xfrm>
            <a:off x="270450" y="1218180"/>
            <a:ext cx="95331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def </a:t>
            </a:r>
            <a:r>
              <a:rPr lang="en" sz="1000">
                <a:solidFill>
                  <a:srgbClr val="FFC66D"/>
                </a:solidFill>
                <a:highlight>
                  <a:srgbClr val="2B2B2B"/>
                </a:highlight>
                <a:latin typeface="Courier New"/>
                <a:ea typeface="Courier New"/>
                <a:cs typeface="Courier New"/>
                <a:sym typeface="Courier New"/>
              </a:rPr>
              <a:t>listdp</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.exit(</a:t>
            </a:r>
            <a:r>
              <a:rPr lang="en" sz="1000">
                <a:solidFill>
                  <a:srgbClr val="AA4926"/>
                </a:solidFill>
                <a:highlight>
                  <a:srgbClr val="2B2B2B"/>
                </a:highlight>
                <a:latin typeface="Courier New"/>
                <a:ea typeface="Courier New"/>
                <a:cs typeface="Courier New"/>
                <a:sym typeface="Courier New"/>
              </a:rPr>
              <a:t>gotologinwin</a:t>
            </a:r>
            <a:r>
              <a:rPr lang="en" sz="1000">
                <a:solidFill>
                  <a:srgbClr val="A9B7C6"/>
                </a:solidFill>
                <a:highlight>
                  <a:srgbClr val="2B2B2B"/>
                </a:highlight>
                <a:latin typeface="Courier New"/>
                <a:ea typeface="Courier New"/>
                <a:cs typeface="Courier New"/>
                <a:sym typeface="Courier New"/>
              </a:rPr>
              <a:t>=</a:t>
            </a:r>
            <a:r>
              <a:rPr lang="en" sz="1000">
                <a:solidFill>
                  <a:srgbClr val="CC7832"/>
                </a:solidFill>
                <a:highlight>
                  <a:srgbClr val="2B2B2B"/>
                </a:highlight>
                <a:latin typeface="Courier New"/>
                <a:ea typeface="Courier New"/>
                <a:cs typeface="Courier New"/>
                <a:sym typeface="Courier New"/>
              </a:rPr>
              <a:t>False</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 Creating object for signup controller and signup</a:t>
            </a:r>
            <a:endParaRPr sz="1000">
              <a:solidFill>
                <a:srgbClr val="94558D"/>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tableCon.bind(</a:t>
            </a:r>
            <a:r>
              <a:rPr lang="en" sz="1000">
                <a:solidFill>
                  <a:srgbClr val="AA4926"/>
                </a:solidFill>
                <a:highlight>
                  <a:srgbClr val="2B2B2B"/>
                </a:highlight>
                <a:latin typeface="Courier New"/>
                <a:ea typeface="Courier New"/>
                <a:cs typeface="Courier New"/>
                <a:sym typeface="Courier New"/>
              </a:rPr>
              <a:t>view</a:t>
            </a:r>
            <a:r>
              <a:rPr lang="en" sz="1000">
                <a:solidFill>
                  <a:srgbClr val="CC7832"/>
                </a:solidFill>
                <a:highlight>
                  <a:srgbClr val="2B2B2B"/>
                </a:highlight>
                <a:latin typeface="Courier New"/>
                <a:ea typeface="Courier New"/>
                <a:cs typeface="Courier New"/>
                <a:sym typeface="Courier New"/>
              </a:rPr>
              <a:t>, </a:t>
            </a:r>
            <a:r>
              <a:rPr lang="en" sz="1000">
                <a:solidFill>
                  <a:srgbClr val="AA4926"/>
                </a:solidFill>
                <a:highlight>
                  <a:srgbClr val="2B2B2B"/>
                </a:highlight>
                <a:latin typeface="Courier New"/>
                <a:ea typeface="Courier New"/>
                <a:cs typeface="Courier New"/>
                <a:sym typeface="Courier New"/>
              </a:rPr>
              <a:t>root</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def </a:t>
            </a:r>
            <a:r>
              <a:rPr lang="en" sz="1000">
                <a:solidFill>
                  <a:srgbClr val="FFC66D"/>
                </a:solidFill>
                <a:highlight>
                  <a:srgbClr val="2B2B2B"/>
                </a:highlight>
                <a:latin typeface="Courier New"/>
                <a:ea typeface="Courier New"/>
                <a:cs typeface="Courier New"/>
                <a:sym typeface="Courier New"/>
              </a:rPr>
              <a:t>clock</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view):</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view.time.config(</a:t>
            </a:r>
            <a:r>
              <a:rPr lang="en" sz="1000">
                <a:solidFill>
                  <a:srgbClr val="AA4926"/>
                </a:solidFill>
                <a:highlight>
                  <a:srgbClr val="2B2B2B"/>
                </a:highlight>
                <a:latin typeface="Courier New"/>
                <a:ea typeface="Courier New"/>
                <a:cs typeface="Courier New"/>
                <a:sym typeface="Courier New"/>
              </a:rPr>
              <a:t>text</a:t>
            </a:r>
            <a:r>
              <a:rPr lang="en" sz="1000">
                <a:solidFill>
                  <a:srgbClr val="A9B7C6"/>
                </a:solidFill>
                <a:highlight>
                  <a:srgbClr val="2B2B2B"/>
                </a:highlight>
                <a:latin typeface="Courier New"/>
                <a:ea typeface="Courier New"/>
                <a:cs typeface="Courier New"/>
                <a:sym typeface="Courier New"/>
              </a:rPr>
              <a:t>=hh + </a:t>
            </a:r>
            <a:r>
              <a:rPr lang="en" sz="1000">
                <a:solidFill>
                  <a:srgbClr val="6A8759"/>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 mm + </a:t>
            </a:r>
            <a:r>
              <a:rPr lang="en" sz="1000">
                <a:solidFill>
                  <a:srgbClr val="6A8759"/>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 ss + </a:t>
            </a:r>
            <a:r>
              <a:rPr lang="en" sz="1000">
                <a:solidFill>
                  <a:srgbClr val="6A8759"/>
                </a:solidFill>
                <a:highlight>
                  <a:srgbClr val="2B2B2B"/>
                </a:highlight>
                <a:latin typeface="Courier New"/>
                <a:ea typeface="Courier New"/>
                <a:cs typeface="Courier New"/>
                <a:sym typeface="Courier New"/>
              </a:rPr>
              <a:t>" " </a:t>
            </a:r>
            <a:r>
              <a:rPr lang="en" sz="1000">
                <a:solidFill>
                  <a:srgbClr val="A9B7C6"/>
                </a:solidFill>
                <a:highlight>
                  <a:srgbClr val="2B2B2B"/>
                </a:highlight>
                <a:latin typeface="Courier New"/>
                <a:ea typeface="Courier New"/>
                <a:cs typeface="Courier New"/>
                <a:sym typeface="Courier New"/>
              </a:rPr>
              <a:t>+ ap)</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view.date.config(</a:t>
            </a:r>
            <a:r>
              <a:rPr lang="en" sz="1000">
                <a:solidFill>
                  <a:srgbClr val="AA4926"/>
                </a:solidFill>
                <a:highlight>
                  <a:srgbClr val="2B2B2B"/>
                </a:highlight>
                <a:latin typeface="Courier New"/>
                <a:ea typeface="Courier New"/>
                <a:cs typeface="Courier New"/>
                <a:sym typeface="Courier New"/>
              </a:rPr>
              <a:t>text</a:t>
            </a:r>
            <a:r>
              <a:rPr lang="en" sz="1000">
                <a:solidFill>
                  <a:srgbClr val="A9B7C6"/>
                </a:solidFill>
                <a:highlight>
                  <a:srgbClr val="2B2B2B"/>
                </a:highlight>
                <a:latin typeface="Courier New"/>
                <a:ea typeface="Courier New"/>
                <a:cs typeface="Courier New"/>
                <a:sym typeface="Courier New"/>
              </a:rPr>
              <a:t>=day + </a:t>
            </a:r>
            <a:r>
              <a:rPr lang="en" sz="1000">
                <a:solidFill>
                  <a:srgbClr val="6A8759"/>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 month + </a:t>
            </a:r>
            <a:r>
              <a:rPr lang="en" sz="1000">
                <a:solidFill>
                  <a:srgbClr val="6A8759"/>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 year)</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B2B"/>
        </a:solidFill>
      </p:bgPr>
    </p:bg>
    <p:spTree>
      <p:nvGrpSpPr>
        <p:cNvPr id="366" name="Shape 366"/>
        <p:cNvGrpSpPr/>
        <p:nvPr/>
      </p:nvGrpSpPr>
      <p:grpSpPr>
        <a:xfrm>
          <a:off x="0" y="0"/>
          <a:ext cx="0" cy="0"/>
          <a:chOff x="0" y="0"/>
          <a:chExt cx="0" cy="0"/>
        </a:xfrm>
      </p:grpSpPr>
      <p:sp>
        <p:nvSpPr>
          <p:cNvPr id="367" name="Google Shape;367;p62"/>
          <p:cNvSpPr txBox="1"/>
          <p:nvPr>
            <p:ph type="title"/>
          </p:nvPr>
        </p:nvSpPr>
        <p:spPr>
          <a:xfrm>
            <a:off x="727650" y="5251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Controller</a:t>
            </a:r>
            <a:endParaRPr>
              <a:solidFill>
                <a:schemeClr val="lt1"/>
              </a:solidFill>
            </a:endParaRPr>
          </a:p>
        </p:txBody>
      </p:sp>
      <p:sp>
        <p:nvSpPr>
          <p:cNvPr id="368" name="Google Shape;368;p62"/>
          <p:cNvSpPr txBox="1"/>
          <p:nvPr/>
        </p:nvSpPr>
        <p:spPr>
          <a:xfrm>
            <a:off x="270450" y="1218180"/>
            <a:ext cx="9533100" cy="372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CC7832"/>
                </a:solidFill>
                <a:highlight>
                  <a:srgbClr val="2B2B2B"/>
                </a:highlight>
                <a:latin typeface="Courier New"/>
                <a:ea typeface="Courier New"/>
                <a:cs typeface="Courier New"/>
                <a:sym typeface="Courier New"/>
              </a:rPr>
              <a:t>class </a:t>
            </a:r>
            <a:r>
              <a:rPr lang="en" sz="1000">
                <a:solidFill>
                  <a:srgbClr val="A9B7C6"/>
                </a:solidFill>
                <a:highlight>
                  <a:srgbClr val="2B2B2B"/>
                </a:highlight>
                <a:latin typeface="Courier New"/>
                <a:ea typeface="Courier New"/>
                <a:cs typeface="Courier New"/>
                <a:sym typeface="Courier New"/>
              </a:rPr>
              <a:t>PredictController(MenuController):</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def </a:t>
            </a:r>
            <a:r>
              <a:rPr lang="en" sz="1000">
                <a:solidFill>
                  <a:srgbClr val="B200B2"/>
                </a:solidFill>
                <a:highlight>
                  <a:srgbClr val="2B2B2B"/>
                </a:highlight>
                <a:latin typeface="Courier New"/>
                <a:ea typeface="Courier New"/>
                <a:cs typeface="Courier New"/>
                <a:sym typeface="Courier New"/>
              </a:rPr>
              <a:t>__init__</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model):</a:t>
            </a:r>
            <a:endParaRPr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CC7832"/>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.predicted_disease = </a:t>
            </a:r>
            <a:r>
              <a:rPr lang="en" sz="1000">
                <a:solidFill>
                  <a:srgbClr val="6A8759"/>
                </a:solidFill>
                <a:highlight>
                  <a:srgbClr val="2B2B2B"/>
                </a:highlight>
                <a:latin typeface="Courier New"/>
                <a:ea typeface="Courier New"/>
                <a:cs typeface="Courier New"/>
                <a:sym typeface="Courier New"/>
              </a:rPr>
              <a:t>""</a:t>
            </a:r>
            <a:endParaRPr sz="1000">
              <a:solidFill>
                <a:srgbClr val="6A8759"/>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6A8759"/>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.l2 = </a:t>
            </a:r>
            <a:r>
              <a:rPr lang="en" sz="1000">
                <a:solidFill>
                  <a:srgbClr val="CC7832"/>
                </a:solidFill>
                <a:highlight>
                  <a:srgbClr val="2B2B2B"/>
                </a:highlight>
                <a:latin typeface="Courier New"/>
                <a:ea typeface="Courier New"/>
                <a:cs typeface="Courier New"/>
                <a:sym typeface="Courier New"/>
              </a:rPr>
              <a:t>None</a:t>
            </a:r>
            <a:endParaRPr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CC7832"/>
                </a:solidFill>
                <a:highlight>
                  <a:srgbClr val="2B2B2B"/>
                </a:highlight>
                <a:latin typeface="Courier New"/>
                <a:ea typeface="Courier New"/>
                <a:cs typeface="Courier New"/>
                <a:sym typeface="Courier New"/>
              </a:rPr>
              <a:t>   def </a:t>
            </a:r>
            <a:r>
              <a:rPr lang="en" sz="1000">
                <a:solidFill>
                  <a:srgbClr val="FFC66D"/>
                </a:solidFill>
                <a:highlight>
                  <a:srgbClr val="2B2B2B"/>
                </a:highlight>
                <a:latin typeface="Courier New"/>
                <a:ea typeface="Courier New"/>
                <a:cs typeface="Courier New"/>
                <a:sym typeface="Courier New"/>
              </a:rPr>
              <a:t>bind</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view</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root):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.l2 = current_patients()</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.view.create_view(</a:t>
            </a:r>
            <a:r>
              <a:rPr lang="en" sz="1000">
                <a:solidFill>
                  <a:srgbClr val="AA4926"/>
                </a:solidFill>
                <a:highlight>
                  <a:srgbClr val="2B2B2B"/>
                </a:highlight>
                <a:latin typeface="Courier New"/>
                <a:ea typeface="Courier New"/>
                <a:cs typeface="Courier New"/>
                <a:sym typeface="Courier New"/>
              </a:rPr>
              <a:t>diseaselist</a:t>
            </a:r>
            <a:r>
              <a:rPr lang="en" sz="1000">
                <a:solidFill>
                  <a:srgbClr val="A9B7C6"/>
                </a:solidFill>
                <a:highlight>
                  <a:srgbClr val="2B2B2B"/>
                </a:highlight>
                <a:latin typeface="Courier New"/>
                <a:ea typeface="Courier New"/>
                <a:cs typeface="Courier New"/>
                <a:sym typeface="Courier New"/>
              </a:rPr>
              <a:t>=l1</a:t>
            </a:r>
            <a:r>
              <a:rPr lang="en" sz="1000">
                <a:solidFill>
                  <a:srgbClr val="CC7832"/>
                </a:solidFill>
                <a:highlight>
                  <a:srgbClr val="2B2B2B"/>
                </a:highlight>
                <a:latin typeface="Courier New"/>
                <a:ea typeface="Courier New"/>
                <a:cs typeface="Courier New"/>
                <a:sym typeface="Courier New"/>
              </a:rPr>
              <a:t>, </a:t>
            </a:r>
            <a:r>
              <a:rPr lang="en" sz="1000">
                <a:solidFill>
                  <a:srgbClr val="AA4926"/>
                </a:solidFill>
                <a:highlight>
                  <a:srgbClr val="2B2B2B"/>
                </a:highlight>
                <a:latin typeface="Courier New"/>
                <a:ea typeface="Courier New"/>
                <a:cs typeface="Courier New"/>
                <a:sym typeface="Courier New"/>
              </a:rPr>
              <a:t>patient_list</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.l2)</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.view.buttons[</a:t>
            </a:r>
            <a:r>
              <a:rPr lang="en" sz="1000">
                <a:solidFill>
                  <a:srgbClr val="6A8759"/>
                </a:solidFill>
                <a:highlight>
                  <a:srgbClr val="2B2B2B"/>
                </a:highlight>
                <a:latin typeface="Courier New"/>
                <a:ea typeface="Courier New"/>
                <a:cs typeface="Courier New"/>
                <a:sym typeface="Courier New"/>
              </a:rPr>
              <a:t>"Predict Disease"</a:t>
            </a:r>
            <a:r>
              <a:rPr lang="en" sz="1000">
                <a:solidFill>
                  <a:srgbClr val="A9B7C6"/>
                </a:solidFill>
                <a:highlight>
                  <a:srgbClr val="2B2B2B"/>
                </a:highlight>
                <a:latin typeface="Courier New"/>
                <a:ea typeface="Courier New"/>
                <a:cs typeface="Courier New"/>
                <a:sym typeface="Courier New"/>
              </a:rPr>
              <a:t>].configure(</a:t>
            </a:r>
            <a:r>
              <a:rPr lang="en" sz="1000">
                <a:solidFill>
                  <a:srgbClr val="AA4926"/>
                </a:solidFill>
                <a:highlight>
                  <a:srgbClr val="2B2B2B"/>
                </a:highlight>
                <a:latin typeface="Courier New"/>
                <a:ea typeface="Courier New"/>
                <a:cs typeface="Courier New"/>
                <a:sym typeface="Courier New"/>
              </a:rPr>
              <a:t>command</a:t>
            </a:r>
            <a:r>
              <a:rPr lang="en" sz="1000">
                <a:solidFill>
                  <a:srgbClr val="A9B7C6"/>
                </a:solidFill>
                <a:highlight>
                  <a:srgbClr val="2B2B2B"/>
                </a:highlight>
                <a:latin typeface="Courier New"/>
                <a:ea typeface="Courier New"/>
                <a:cs typeface="Courier New"/>
                <a:sym typeface="Courier New"/>
              </a:rPr>
              <a:t>=partial(</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.predict</a:t>
            </a:r>
            <a:r>
              <a:rPr lang="en" sz="1000">
                <a:solidFill>
                  <a:srgbClr val="CC7832"/>
                </a:solidFill>
                <a:highlight>
                  <a:srgbClr val="2B2B2B"/>
                </a:highlight>
                <a:latin typeface="Courier New"/>
                <a:ea typeface="Courier New"/>
                <a:cs typeface="Courier New"/>
                <a:sym typeface="Courier New"/>
              </a:rPr>
              <a:t>, </a:t>
            </a:r>
            <a:r>
              <a:rPr lang="en" sz="1000">
                <a:solidFill>
                  <a:srgbClr val="AA4926"/>
                </a:solidFill>
                <a:highlight>
                  <a:srgbClr val="2B2B2B"/>
                </a:highlight>
                <a:latin typeface="Courier New"/>
                <a:ea typeface="Courier New"/>
                <a:cs typeface="Courier New"/>
                <a:sym typeface="Courier New"/>
              </a:rPr>
              <a:t>frame</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.view</a:t>
            </a:r>
            <a:r>
              <a:rPr lang="en" sz="1000">
                <a:solidFill>
                  <a:srgbClr val="CC7832"/>
                </a:solidFill>
                <a:highlight>
                  <a:srgbClr val="2B2B2B"/>
                </a:highlight>
                <a:latin typeface="Courier New"/>
                <a:ea typeface="Courier New"/>
                <a:cs typeface="Courier New"/>
                <a:sym typeface="Courier New"/>
              </a:rPr>
              <a:t>, </a:t>
            </a:r>
            <a:r>
              <a:rPr lang="en" sz="1000">
                <a:solidFill>
                  <a:srgbClr val="AA4926"/>
                </a:solidFill>
                <a:highlight>
                  <a:srgbClr val="2B2B2B"/>
                </a:highlight>
                <a:latin typeface="Courier New"/>
                <a:ea typeface="Courier New"/>
                <a:cs typeface="Courier New"/>
                <a:sym typeface="Courier New"/>
              </a:rPr>
              <a:t>symptoms</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.view.comboboxes</a:t>
            </a:r>
            <a:r>
              <a:rPr lang="en" sz="1000">
                <a:solidFill>
                  <a:srgbClr val="CC7832"/>
                </a:solidFill>
                <a:highlight>
                  <a:srgbClr val="2B2B2B"/>
                </a:highlight>
                <a:latin typeface="Courier New"/>
                <a:ea typeface="Courier New"/>
                <a:cs typeface="Courier New"/>
                <a:sym typeface="Courier New"/>
              </a:rPr>
              <a:t>,</a:t>
            </a:r>
            <a:r>
              <a:rPr lang="en" sz="1000">
                <a:solidFill>
                  <a:srgbClr val="AA4926"/>
                </a:solidFill>
                <a:highlight>
                  <a:srgbClr val="2B2B2B"/>
                </a:highlight>
                <a:latin typeface="Courier New"/>
                <a:ea typeface="Courier New"/>
                <a:cs typeface="Courier New"/>
                <a:sym typeface="Courier New"/>
              </a:rPr>
              <a:t>paitentdetails</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.view.entries))</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.view.buttons[</a:t>
            </a:r>
            <a:r>
              <a:rPr lang="en" sz="1000">
                <a:solidFill>
                  <a:srgbClr val="6A8759"/>
                </a:solidFill>
                <a:highlight>
                  <a:srgbClr val="2B2B2B"/>
                </a:highlight>
                <a:latin typeface="Courier New"/>
                <a:ea typeface="Courier New"/>
                <a:cs typeface="Courier New"/>
                <a:sym typeface="Courier New"/>
              </a:rPr>
              <a:t>"Clear"</a:t>
            </a:r>
            <a:r>
              <a:rPr lang="en" sz="1000">
                <a:solidFill>
                  <a:srgbClr val="A9B7C6"/>
                </a:solidFill>
                <a:highlight>
                  <a:srgbClr val="2B2B2B"/>
                </a:highlight>
                <a:latin typeface="Courier New"/>
                <a:ea typeface="Courier New"/>
                <a:cs typeface="Courier New"/>
                <a:sym typeface="Courier New"/>
              </a:rPr>
              <a:t>].configure(</a:t>
            </a:r>
            <a:r>
              <a:rPr lang="en" sz="1000">
                <a:solidFill>
                  <a:srgbClr val="AA4926"/>
                </a:solidFill>
                <a:highlight>
                  <a:srgbClr val="2B2B2B"/>
                </a:highlight>
                <a:latin typeface="Courier New"/>
                <a:ea typeface="Courier New"/>
                <a:cs typeface="Courier New"/>
                <a:sym typeface="Courier New"/>
              </a:rPr>
              <a:t>command</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.clear)  </a:t>
            </a:r>
            <a:endParaRPr sz="1000">
              <a:solidFill>
                <a:srgbClr val="80808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808080"/>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.view.buttons[</a:t>
            </a:r>
            <a:r>
              <a:rPr lang="en" sz="1000">
                <a:solidFill>
                  <a:srgbClr val="6A8759"/>
                </a:solidFill>
                <a:highlight>
                  <a:srgbClr val="2B2B2B"/>
                </a:highlight>
                <a:latin typeface="Courier New"/>
                <a:ea typeface="Courier New"/>
                <a:cs typeface="Courier New"/>
                <a:sym typeface="Courier New"/>
              </a:rPr>
              <a:t>"Switch to Menu"</a:t>
            </a:r>
            <a:r>
              <a:rPr lang="en" sz="1000">
                <a:solidFill>
                  <a:srgbClr val="A9B7C6"/>
                </a:solidFill>
                <a:highlight>
                  <a:srgbClr val="2B2B2B"/>
                </a:highlight>
                <a:latin typeface="Courier New"/>
                <a:ea typeface="Courier New"/>
                <a:cs typeface="Courier New"/>
                <a:sym typeface="Courier New"/>
              </a:rPr>
              <a:t>].configure(</a:t>
            </a:r>
            <a:r>
              <a:rPr lang="en" sz="1000">
                <a:solidFill>
                  <a:srgbClr val="AA4926"/>
                </a:solidFill>
                <a:highlight>
                  <a:srgbClr val="2B2B2B"/>
                </a:highlight>
                <a:latin typeface="Courier New"/>
                <a:ea typeface="Courier New"/>
                <a:cs typeface="Courier New"/>
                <a:sym typeface="Courier New"/>
              </a:rPr>
              <a:t>command</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.exit)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.view.comboboxes[</a:t>
            </a:r>
            <a:r>
              <a:rPr lang="en" sz="1000">
                <a:solidFill>
                  <a:srgbClr val="6A8759"/>
                </a:solidFill>
                <a:highlight>
                  <a:srgbClr val="2B2B2B"/>
                </a:highlight>
                <a:latin typeface="Courier New"/>
                <a:ea typeface="Courier New"/>
                <a:cs typeface="Courier New"/>
                <a:sym typeface="Courier New"/>
              </a:rPr>
              <a:t>"Already Entered Patients: "</a:t>
            </a:r>
            <a:r>
              <a:rPr lang="en" sz="1000">
                <a:solidFill>
                  <a:srgbClr val="A9B7C6"/>
                </a:solidFill>
                <a:highlight>
                  <a:srgbClr val="2B2B2B"/>
                </a:highlight>
                <a:latin typeface="Courier New"/>
                <a:ea typeface="Courier New"/>
                <a:cs typeface="Courier New"/>
                <a:sym typeface="Courier New"/>
              </a:rPr>
              <a:t>].bind(</a:t>
            </a:r>
            <a:r>
              <a:rPr lang="en" sz="1000">
                <a:solidFill>
                  <a:srgbClr val="6A8759"/>
                </a:solidFill>
                <a:highlight>
                  <a:srgbClr val="2B2B2B"/>
                </a:highlight>
                <a:latin typeface="Courier New"/>
                <a:ea typeface="Courier New"/>
                <a:cs typeface="Courier New"/>
                <a:sym typeface="Courier New"/>
              </a:rPr>
              <a:t>'&lt;&lt;ComboboxSelected&gt;&gt;'</a:t>
            </a:r>
            <a:r>
              <a:rPr lang="en" sz="1000">
                <a:solidFill>
                  <a:srgbClr val="CC7832"/>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.patient_changed)</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def </a:t>
            </a:r>
            <a:r>
              <a:rPr lang="en" sz="1000">
                <a:solidFill>
                  <a:srgbClr val="FFC66D"/>
                </a:solidFill>
                <a:highlight>
                  <a:srgbClr val="2B2B2B"/>
                </a:highlight>
                <a:latin typeface="Courier New"/>
                <a:ea typeface="Courier New"/>
                <a:cs typeface="Courier New"/>
                <a:sym typeface="Courier New"/>
              </a:rPr>
              <a:t>predict</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frame</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symptoms</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paitentdetails):</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msgbox(</a:t>
            </a:r>
            <a:r>
              <a:rPr lang="en" sz="1000">
                <a:solidFill>
                  <a:srgbClr val="CC7832"/>
                </a:solidFill>
                <a:highlight>
                  <a:srgbClr val="2B2B2B"/>
                </a:highlight>
                <a:latin typeface="Courier New"/>
                <a:ea typeface="Courier New"/>
                <a:cs typeface="Courier New"/>
                <a:sym typeface="Courier New"/>
              </a:rPr>
              <a:t>True, </a:t>
            </a:r>
            <a:r>
              <a:rPr lang="en" sz="1000">
                <a:solidFill>
                  <a:srgbClr val="6A8759"/>
                </a:solidFill>
                <a:highlight>
                  <a:srgbClr val="2B2B2B"/>
                </a:highlight>
                <a:latin typeface="Courier New"/>
                <a:ea typeface="Courier New"/>
                <a:cs typeface="Courier New"/>
                <a:sym typeface="Courier New"/>
              </a:rPr>
              <a:t>"Error"</a:t>
            </a:r>
            <a:r>
              <a:rPr lang="en" sz="1000">
                <a:solidFill>
                  <a:srgbClr val="CC7832"/>
                </a:solidFill>
                <a:highlight>
                  <a:srgbClr val="2B2B2B"/>
                </a:highlight>
                <a:latin typeface="Courier New"/>
                <a:ea typeface="Courier New"/>
                <a:cs typeface="Courier New"/>
                <a:sym typeface="Courier New"/>
              </a:rPr>
              <a:t>, </a:t>
            </a:r>
            <a:r>
              <a:rPr lang="en" sz="1000">
                <a:solidFill>
                  <a:srgbClr val="6A8759"/>
                </a:solidFill>
                <a:highlight>
                  <a:srgbClr val="2B2B2B"/>
                </a:highlight>
                <a:latin typeface="Courier New"/>
                <a:ea typeface="Courier New"/>
                <a:cs typeface="Courier New"/>
                <a:sym typeface="Courier New"/>
              </a:rPr>
              <a:t>"ENTER  PATIENT DETAILS PLEASE"</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msgbox(</a:t>
            </a:r>
            <a:r>
              <a:rPr lang="en" sz="1000">
                <a:solidFill>
                  <a:srgbClr val="CC7832"/>
                </a:solidFill>
                <a:highlight>
                  <a:srgbClr val="2B2B2B"/>
                </a:highlight>
                <a:latin typeface="Courier New"/>
                <a:ea typeface="Courier New"/>
                <a:cs typeface="Courier New"/>
                <a:sym typeface="Courier New"/>
              </a:rPr>
              <a:t>True, </a:t>
            </a:r>
            <a:r>
              <a:rPr lang="en" sz="1000">
                <a:solidFill>
                  <a:srgbClr val="6A8759"/>
                </a:solidFill>
                <a:highlight>
                  <a:srgbClr val="2B2B2B"/>
                </a:highlight>
                <a:latin typeface="Courier New"/>
                <a:ea typeface="Courier New"/>
                <a:cs typeface="Courier New"/>
                <a:sym typeface="Courier New"/>
              </a:rPr>
              <a:t>"Error"</a:t>
            </a:r>
            <a:r>
              <a:rPr lang="en" sz="1000">
                <a:solidFill>
                  <a:srgbClr val="CC7832"/>
                </a:solidFill>
                <a:highlight>
                  <a:srgbClr val="2B2B2B"/>
                </a:highlight>
                <a:latin typeface="Courier New"/>
                <a:ea typeface="Courier New"/>
                <a:cs typeface="Courier New"/>
                <a:sym typeface="Courier New"/>
              </a:rPr>
              <a:t>, </a:t>
            </a:r>
            <a:r>
              <a:rPr lang="en" sz="1000">
                <a:solidFill>
                  <a:srgbClr val="6A8759"/>
                </a:solidFill>
                <a:highlight>
                  <a:srgbClr val="2B2B2B"/>
                </a:highlight>
                <a:latin typeface="Courier New"/>
                <a:ea typeface="Courier New"/>
                <a:cs typeface="Courier New"/>
                <a:sym typeface="Courier New"/>
              </a:rPr>
              <a:t>"ENTER  SYMPTOMS PLEASE"</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else</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808080"/>
                </a:solidFill>
                <a:highlight>
                  <a:srgbClr val="2B2B2B"/>
                </a:highlight>
                <a:latin typeface="Courier New"/>
                <a:ea typeface="Courier New"/>
                <a:cs typeface="Courier New"/>
                <a:sym typeface="Courier New"/>
              </a:rPr>
              <a:t># Creating object of Naive Baies Algorithm</a:t>
            </a:r>
            <a:endParaRPr sz="1000">
              <a:solidFill>
                <a:srgbClr val="80808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808080"/>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.model.split()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.model.fit()</a:t>
            </a:r>
            <a:endParaRPr sz="1000">
              <a:solidFill>
                <a:srgbClr val="A9B7C6"/>
              </a:solidFill>
              <a:highlight>
                <a:srgbClr val="2B2B2B"/>
              </a:highlight>
              <a:latin typeface="Courier New"/>
              <a:ea typeface="Courier New"/>
              <a:cs typeface="Courier New"/>
              <a:sym typeface="Courier New"/>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B2B"/>
        </a:solidFill>
      </p:bgPr>
    </p:bg>
    <p:spTree>
      <p:nvGrpSpPr>
        <p:cNvPr id="372" name="Shape 372"/>
        <p:cNvGrpSpPr/>
        <p:nvPr/>
      </p:nvGrpSpPr>
      <p:grpSpPr>
        <a:xfrm>
          <a:off x="0" y="0"/>
          <a:ext cx="0" cy="0"/>
          <a:chOff x="0" y="0"/>
          <a:chExt cx="0" cy="0"/>
        </a:xfrm>
      </p:grpSpPr>
      <p:sp>
        <p:nvSpPr>
          <p:cNvPr id="373" name="Google Shape;373;p63"/>
          <p:cNvSpPr txBox="1"/>
          <p:nvPr>
            <p:ph type="title"/>
          </p:nvPr>
        </p:nvSpPr>
        <p:spPr>
          <a:xfrm>
            <a:off x="727650" y="5251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Controller</a:t>
            </a:r>
            <a:endParaRPr>
              <a:solidFill>
                <a:schemeClr val="lt1"/>
              </a:solidFill>
            </a:endParaRPr>
          </a:p>
        </p:txBody>
      </p:sp>
      <p:sp>
        <p:nvSpPr>
          <p:cNvPr id="374" name="Google Shape;374;p63"/>
          <p:cNvSpPr txBox="1"/>
          <p:nvPr/>
        </p:nvSpPr>
        <p:spPr>
          <a:xfrm>
            <a:off x="270450" y="1218180"/>
            <a:ext cx="9533100" cy="403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user_input =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.inputtest(</a:t>
            </a:r>
            <a:r>
              <a:rPr lang="en" sz="1000">
                <a:solidFill>
                  <a:srgbClr val="AA4926"/>
                </a:solidFill>
                <a:highlight>
                  <a:srgbClr val="2B2B2B"/>
                </a:highlight>
                <a:latin typeface="Courier New"/>
                <a:ea typeface="Courier New"/>
                <a:cs typeface="Courier New"/>
                <a:sym typeface="Courier New"/>
              </a:rPr>
              <a:t>symptoms</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.view.comboboxes)</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.predicted_disease =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.model.predict(</a:t>
            </a:r>
            <a:r>
              <a:rPr lang="en" sz="1000">
                <a:solidFill>
                  <a:srgbClr val="AA4926"/>
                </a:solidFill>
                <a:highlight>
                  <a:srgbClr val="2B2B2B"/>
                </a:highlight>
                <a:latin typeface="Courier New"/>
                <a:ea typeface="Courier New"/>
                <a:cs typeface="Courier New"/>
                <a:sym typeface="Courier New"/>
              </a:rPr>
              <a:t>inputtest</a:t>
            </a:r>
            <a:r>
              <a:rPr lang="en" sz="1000">
                <a:solidFill>
                  <a:srgbClr val="A9B7C6"/>
                </a:solidFill>
                <a:highlight>
                  <a:srgbClr val="2B2B2B"/>
                </a:highlight>
                <a:latin typeface="Courier New"/>
                <a:ea typeface="Courier New"/>
                <a:cs typeface="Courier New"/>
                <a:sym typeface="Courier New"/>
              </a:rPr>
              <a:t>=user_input)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h = </a:t>
            </a:r>
            <a:r>
              <a:rPr lang="en" sz="1000">
                <a:solidFill>
                  <a:srgbClr val="6A8759"/>
                </a:solidFill>
                <a:highlight>
                  <a:srgbClr val="2B2B2B"/>
                </a:highlight>
                <a:latin typeface="Courier New"/>
                <a:ea typeface="Courier New"/>
                <a:cs typeface="Courier New"/>
                <a:sym typeface="Courier New"/>
              </a:rPr>
              <a:t>'no'</a:t>
            </a:r>
            <a:endParaRPr sz="1000">
              <a:solidFill>
                <a:srgbClr val="6A8759"/>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6A8759"/>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for </a:t>
            </a:r>
            <a:r>
              <a:rPr lang="en" sz="1000">
                <a:solidFill>
                  <a:srgbClr val="A9B7C6"/>
                </a:solidFill>
                <a:highlight>
                  <a:srgbClr val="2B2B2B"/>
                </a:highlight>
                <a:latin typeface="Courier New"/>
                <a:ea typeface="Courier New"/>
                <a:cs typeface="Courier New"/>
                <a:sym typeface="Courier New"/>
              </a:rPr>
              <a:t>a </a:t>
            </a:r>
            <a:r>
              <a:rPr lang="en" sz="1000">
                <a:solidFill>
                  <a:srgbClr val="CC7832"/>
                </a:solidFill>
                <a:highlight>
                  <a:srgbClr val="2B2B2B"/>
                </a:highlight>
                <a:latin typeface="Courier New"/>
                <a:ea typeface="Courier New"/>
                <a:cs typeface="Courier New"/>
                <a:sym typeface="Courier New"/>
              </a:rPr>
              <a:t>in </a:t>
            </a:r>
            <a:r>
              <a:rPr lang="en" sz="1000">
                <a:solidFill>
                  <a:srgbClr val="8888C6"/>
                </a:solidFill>
                <a:highlight>
                  <a:srgbClr val="2B2B2B"/>
                </a:highlight>
                <a:latin typeface="Courier New"/>
                <a:ea typeface="Courier New"/>
                <a:cs typeface="Courier New"/>
                <a:sym typeface="Courier New"/>
              </a:rPr>
              <a:t>range</a:t>
            </a:r>
            <a:r>
              <a:rPr lang="en" sz="1000">
                <a:solidFill>
                  <a:srgbClr val="A9B7C6"/>
                </a:solidFill>
                <a:highlight>
                  <a:srgbClr val="2B2B2B"/>
                </a:highlight>
                <a:latin typeface="Courier New"/>
                <a:ea typeface="Courier New"/>
                <a:cs typeface="Courier New"/>
                <a:sym typeface="Courier New"/>
              </a:rPr>
              <a:t>(</a:t>
            </a:r>
            <a:r>
              <a:rPr lang="en" sz="1000">
                <a:solidFill>
                  <a:srgbClr val="6897BB"/>
                </a:solidFill>
                <a:highlight>
                  <a:srgbClr val="2B2B2B"/>
                </a:highlight>
                <a:latin typeface="Courier New"/>
                <a:ea typeface="Courier New"/>
                <a:cs typeface="Courier New"/>
                <a:sym typeface="Courier New"/>
              </a:rPr>
              <a:t>0</a:t>
            </a:r>
            <a:r>
              <a:rPr lang="en" sz="1000">
                <a:solidFill>
                  <a:srgbClr val="CC7832"/>
                </a:solidFill>
                <a:highlight>
                  <a:srgbClr val="2B2B2B"/>
                </a:highlight>
                <a:latin typeface="Courier New"/>
                <a:ea typeface="Courier New"/>
                <a:cs typeface="Courier New"/>
                <a:sym typeface="Courier New"/>
              </a:rPr>
              <a:t>, </a:t>
            </a:r>
            <a:r>
              <a:rPr lang="en" sz="1000">
                <a:solidFill>
                  <a:srgbClr val="8888C6"/>
                </a:solidFill>
                <a:highlight>
                  <a:srgbClr val="2B2B2B"/>
                </a:highlight>
                <a:latin typeface="Courier New"/>
                <a:ea typeface="Courier New"/>
                <a:cs typeface="Courier New"/>
                <a:sym typeface="Courier New"/>
              </a:rPr>
              <a:t>len</a:t>
            </a:r>
            <a:r>
              <a:rPr lang="en" sz="1000">
                <a:solidFill>
                  <a:srgbClr val="A9B7C6"/>
                </a:solidFill>
                <a:highlight>
                  <a:srgbClr val="2B2B2B"/>
                </a:highlight>
                <a:latin typeface="Courier New"/>
                <a:ea typeface="Courier New"/>
                <a:cs typeface="Courier New"/>
                <a:sym typeface="Courier New"/>
              </a:rPr>
              <a:t>(disease)):</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if </a:t>
            </a:r>
            <a:r>
              <a:rPr lang="en" sz="1000">
                <a:solidFill>
                  <a:srgbClr val="A9B7C6"/>
                </a:solidFill>
                <a:highlight>
                  <a:srgbClr val="2B2B2B"/>
                </a:highlight>
                <a:latin typeface="Courier New"/>
                <a:ea typeface="Courier New"/>
                <a:cs typeface="Courier New"/>
                <a:sym typeface="Courier New"/>
              </a:rPr>
              <a:t>disease[</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.predicted_disease] == disease[a]:</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h = </a:t>
            </a:r>
            <a:r>
              <a:rPr lang="en" sz="1000">
                <a:solidFill>
                  <a:srgbClr val="6A8759"/>
                </a:solidFill>
                <a:highlight>
                  <a:srgbClr val="2B2B2B"/>
                </a:highlight>
                <a:latin typeface="Courier New"/>
                <a:ea typeface="Courier New"/>
                <a:cs typeface="Courier New"/>
                <a:sym typeface="Courier New"/>
              </a:rPr>
              <a:t>'yes'</a:t>
            </a:r>
            <a:endParaRPr sz="1000">
              <a:solidFill>
                <a:srgbClr val="6A8759"/>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6A8759"/>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break</a:t>
            </a:r>
            <a:endParaRPr sz="1000">
              <a:solidFill>
                <a:srgbClr val="80808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808080"/>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if </a:t>
            </a:r>
            <a:r>
              <a:rPr lang="en" sz="1000">
                <a:solidFill>
                  <a:srgbClr val="A9B7C6"/>
                </a:solidFill>
                <a:highlight>
                  <a:srgbClr val="2B2B2B"/>
                </a:highlight>
                <a:latin typeface="Courier New"/>
                <a:ea typeface="Courier New"/>
                <a:cs typeface="Courier New"/>
                <a:sym typeface="Courier New"/>
              </a:rPr>
              <a:t>h == </a:t>
            </a:r>
            <a:r>
              <a:rPr lang="en" sz="1000">
                <a:solidFill>
                  <a:srgbClr val="6A8759"/>
                </a:solidFill>
                <a:highlight>
                  <a:srgbClr val="2B2B2B"/>
                </a:highlight>
                <a:latin typeface="Courier New"/>
                <a:ea typeface="Courier New"/>
                <a:cs typeface="Courier New"/>
                <a:sym typeface="Courier New"/>
              </a:rPr>
              <a:t>'yes'</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.view.diseaseName[</a:t>
            </a:r>
            <a:r>
              <a:rPr lang="en" sz="1000">
                <a:solidFill>
                  <a:srgbClr val="6A8759"/>
                </a:solidFill>
                <a:highlight>
                  <a:srgbClr val="2B2B2B"/>
                </a:highlight>
                <a:latin typeface="Courier New"/>
                <a:ea typeface="Courier New"/>
                <a:cs typeface="Courier New"/>
                <a:sym typeface="Courier New"/>
              </a:rPr>
              <a:t>"text"</a:t>
            </a:r>
            <a:r>
              <a:rPr lang="en" sz="1000">
                <a:solidFill>
                  <a:srgbClr val="A9B7C6"/>
                </a:solidFill>
                <a:highlight>
                  <a:srgbClr val="2B2B2B"/>
                </a:highlight>
                <a:latin typeface="Courier New"/>
                <a:ea typeface="Courier New"/>
                <a:cs typeface="Courier New"/>
                <a:sym typeface="Courier New"/>
              </a:rPr>
              <a:t>] = disease[</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.predicted_disease]</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try</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[isSuccess</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title</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msg] = current_info.store_db(symptoms</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paitentdetails</a:t>
            </a:r>
            <a:r>
              <a:rPr lang="en" sz="1000">
                <a:solidFill>
                  <a:srgbClr val="CC7832"/>
                </a:solidFill>
                <a:highlight>
                  <a:srgbClr val="2B2B2B"/>
                </a:highlight>
                <a:latin typeface="Courier New"/>
                <a:ea typeface="Courier New"/>
                <a:cs typeface="Courier New"/>
                <a:sym typeface="Courier New"/>
              </a:rPr>
              <a:t>,</a:t>
            </a:r>
            <a:endParaRPr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CC7832"/>
                </a:solidFill>
                <a:highlight>
                  <a:srgbClr val="2B2B2B"/>
                </a:highlight>
                <a:latin typeface="Courier New"/>
                <a:ea typeface="Courier New"/>
                <a:cs typeface="Courier New"/>
                <a:sym typeface="Courier New"/>
              </a:rPr>
              <a:t>                                                                   </a:t>
            </a:r>
            <a:r>
              <a:rPr lang="en" sz="1000">
                <a:solidFill>
                  <a:srgbClr val="AA4926"/>
                </a:solidFill>
                <a:highlight>
                  <a:srgbClr val="2B2B2B"/>
                </a:highlight>
                <a:latin typeface="Courier New"/>
                <a:ea typeface="Courier New"/>
                <a:cs typeface="Courier New"/>
                <a:sym typeface="Courier New"/>
              </a:rPr>
              <a:t>disease_name</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.view.diseaseName[</a:t>
            </a:r>
            <a:r>
              <a:rPr lang="en" sz="1000">
                <a:solidFill>
                  <a:srgbClr val="6A8759"/>
                </a:solidFill>
                <a:highlight>
                  <a:srgbClr val="2B2B2B"/>
                </a:highlight>
                <a:latin typeface="Courier New"/>
                <a:ea typeface="Courier New"/>
                <a:cs typeface="Courier New"/>
                <a:sym typeface="Courier New"/>
              </a:rPr>
              <a:t>"text"</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msgbox(</a:t>
            </a:r>
            <a:r>
              <a:rPr lang="en" sz="1000">
                <a:solidFill>
                  <a:srgbClr val="CC7832"/>
                </a:solidFill>
                <a:highlight>
                  <a:srgbClr val="2B2B2B"/>
                </a:highlight>
                <a:latin typeface="Courier New"/>
                <a:ea typeface="Courier New"/>
                <a:cs typeface="Courier New"/>
                <a:sym typeface="Courier New"/>
              </a:rPr>
              <a:t>not </a:t>
            </a:r>
            <a:r>
              <a:rPr lang="en" sz="1000">
                <a:solidFill>
                  <a:srgbClr val="A9B7C6"/>
                </a:solidFill>
                <a:highlight>
                  <a:srgbClr val="2B2B2B"/>
                </a:highlight>
                <a:latin typeface="Courier New"/>
                <a:ea typeface="Courier New"/>
                <a:cs typeface="Courier New"/>
                <a:sym typeface="Courier New"/>
              </a:rPr>
              <a:t>isSuccess</a:t>
            </a:r>
            <a:r>
              <a:rPr lang="en" sz="1000">
                <a:solidFill>
                  <a:srgbClr val="CC7832"/>
                </a:solidFill>
                <a:highlight>
                  <a:srgbClr val="2B2B2B"/>
                </a:highlight>
                <a:latin typeface="Courier New"/>
                <a:ea typeface="Courier New"/>
                <a:cs typeface="Courier New"/>
                <a:sym typeface="Courier New"/>
              </a:rPr>
              <a:t>, </a:t>
            </a:r>
            <a:r>
              <a:rPr lang="en" sz="1000">
                <a:solidFill>
                  <a:srgbClr val="AA4926"/>
                </a:solidFill>
                <a:highlight>
                  <a:srgbClr val="2B2B2B"/>
                </a:highlight>
                <a:latin typeface="Courier New"/>
                <a:ea typeface="Courier New"/>
                <a:cs typeface="Courier New"/>
                <a:sym typeface="Courier New"/>
              </a:rPr>
              <a:t>title</a:t>
            </a:r>
            <a:r>
              <a:rPr lang="en" sz="1000">
                <a:solidFill>
                  <a:srgbClr val="A9B7C6"/>
                </a:solidFill>
                <a:highlight>
                  <a:srgbClr val="2B2B2B"/>
                </a:highlight>
                <a:latin typeface="Courier New"/>
                <a:ea typeface="Courier New"/>
                <a:cs typeface="Courier New"/>
                <a:sym typeface="Courier New"/>
              </a:rPr>
              <a:t>=title</a:t>
            </a:r>
            <a:r>
              <a:rPr lang="en" sz="1000">
                <a:solidFill>
                  <a:srgbClr val="CC7832"/>
                </a:solidFill>
                <a:highlight>
                  <a:srgbClr val="2B2B2B"/>
                </a:highlight>
                <a:latin typeface="Courier New"/>
                <a:ea typeface="Courier New"/>
                <a:cs typeface="Courier New"/>
                <a:sym typeface="Courier New"/>
              </a:rPr>
              <a:t>, </a:t>
            </a:r>
            <a:r>
              <a:rPr lang="en" sz="1000">
                <a:solidFill>
                  <a:srgbClr val="AA4926"/>
                </a:solidFill>
                <a:highlight>
                  <a:srgbClr val="2B2B2B"/>
                </a:highlight>
                <a:latin typeface="Courier New"/>
                <a:ea typeface="Courier New"/>
                <a:cs typeface="Courier New"/>
                <a:sym typeface="Courier New"/>
              </a:rPr>
              <a:t>msg</a:t>
            </a:r>
            <a:r>
              <a:rPr lang="en" sz="1000">
                <a:solidFill>
                  <a:srgbClr val="A9B7C6"/>
                </a:solidFill>
                <a:highlight>
                  <a:srgbClr val="2B2B2B"/>
                </a:highlight>
                <a:latin typeface="Courier New"/>
                <a:ea typeface="Courier New"/>
                <a:cs typeface="Courier New"/>
                <a:sym typeface="Courier New"/>
              </a:rPr>
              <a:t>=msg</a:t>
            </a:r>
            <a:r>
              <a:rPr lang="en" sz="1000">
                <a:solidFill>
                  <a:srgbClr val="CC7832"/>
                </a:solidFill>
                <a:highlight>
                  <a:srgbClr val="2B2B2B"/>
                </a:highlight>
                <a:latin typeface="Courier New"/>
                <a:ea typeface="Courier New"/>
                <a:cs typeface="Courier New"/>
                <a:sym typeface="Courier New"/>
              </a:rPr>
              <a:t>, </a:t>
            </a:r>
            <a:r>
              <a:rPr lang="en" sz="1000">
                <a:solidFill>
                  <a:srgbClr val="AA4926"/>
                </a:solidFill>
                <a:highlight>
                  <a:srgbClr val="2B2B2B"/>
                </a:highlight>
                <a:latin typeface="Courier New"/>
                <a:ea typeface="Courier New"/>
                <a:cs typeface="Courier New"/>
                <a:sym typeface="Courier New"/>
              </a:rPr>
              <a:t>frame</a:t>
            </a:r>
            <a:r>
              <a:rPr lang="en" sz="1000">
                <a:solidFill>
                  <a:srgbClr val="A9B7C6"/>
                </a:solidFill>
                <a:highlight>
                  <a:srgbClr val="2B2B2B"/>
                </a:highlight>
                <a:latin typeface="Courier New"/>
                <a:ea typeface="Courier New"/>
                <a:cs typeface="Courier New"/>
                <a:sym typeface="Courier New"/>
              </a:rPr>
              <a:t>=frame)</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except </a:t>
            </a:r>
            <a:r>
              <a:rPr lang="en" sz="1000">
                <a:solidFill>
                  <a:srgbClr val="8888C6"/>
                </a:solidFill>
                <a:highlight>
                  <a:srgbClr val="2B2B2B"/>
                </a:highlight>
                <a:latin typeface="Courier New"/>
                <a:ea typeface="Courier New"/>
                <a:cs typeface="Courier New"/>
                <a:sym typeface="Courier New"/>
              </a:rPr>
              <a:t>Exception </a:t>
            </a:r>
            <a:r>
              <a:rPr lang="en" sz="1000">
                <a:solidFill>
                  <a:srgbClr val="CC7832"/>
                </a:solidFill>
                <a:highlight>
                  <a:srgbClr val="2B2B2B"/>
                </a:highlight>
                <a:latin typeface="Courier New"/>
                <a:ea typeface="Courier New"/>
                <a:cs typeface="Courier New"/>
                <a:sym typeface="Courier New"/>
              </a:rPr>
              <a:t>as </a:t>
            </a:r>
            <a:r>
              <a:rPr lang="en" sz="1000">
                <a:solidFill>
                  <a:srgbClr val="A9B7C6"/>
                </a:solidFill>
                <a:highlight>
                  <a:srgbClr val="2B2B2B"/>
                </a:highlight>
                <a:latin typeface="Courier New"/>
                <a:ea typeface="Courier New"/>
                <a:cs typeface="Courier New"/>
                <a:sym typeface="Courier New"/>
              </a:rPr>
              <a:t>es:</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msgbox(</a:t>
            </a:r>
            <a:r>
              <a:rPr lang="en" sz="1000">
                <a:solidFill>
                  <a:srgbClr val="CC7832"/>
                </a:solidFill>
                <a:highlight>
                  <a:srgbClr val="2B2B2B"/>
                </a:highlight>
                <a:latin typeface="Courier New"/>
                <a:ea typeface="Courier New"/>
                <a:cs typeface="Courier New"/>
                <a:sym typeface="Courier New"/>
              </a:rPr>
              <a:t>True, </a:t>
            </a:r>
            <a:r>
              <a:rPr lang="en" sz="1000">
                <a:solidFill>
                  <a:srgbClr val="6A8759"/>
                </a:solidFill>
                <a:highlight>
                  <a:srgbClr val="2B2B2B"/>
                </a:highlight>
                <a:latin typeface="Courier New"/>
                <a:ea typeface="Courier New"/>
                <a:cs typeface="Courier New"/>
                <a:sym typeface="Courier New"/>
              </a:rPr>
              <a:t>"Error"</a:t>
            </a:r>
            <a:r>
              <a:rPr lang="en" sz="1000">
                <a:solidFill>
                  <a:srgbClr val="CC7832"/>
                </a:solidFill>
                <a:highlight>
                  <a:srgbClr val="2B2B2B"/>
                </a:highlight>
                <a:latin typeface="Courier New"/>
                <a:ea typeface="Courier New"/>
                <a:cs typeface="Courier New"/>
                <a:sym typeface="Courier New"/>
              </a:rPr>
              <a:t>, </a:t>
            </a:r>
            <a:r>
              <a:rPr lang="en" sz="1000">
                <a:solidFill>
                  <a:srgbClr val="6A8759"/>
                </a:solidFill>
                <a:highlight>
                  <a:srgbClr val="2B2B2B"/>
                </a:highlight>
                <a:latin typeface="Courier New"/>
                <a:ea typeface="Courier New"/>
                <a:cs typeface="Courier New"/>
                <a:sym typeface="Courier New"/>
              </a:rPr>
              <a:t>f"Error Due to : </a:t>
            </a:r>
            <a:r>
              <a:rPr lang="en" sz="1000">
                <a:solidFill>
                  <a:srgbClr val="CC7832"/>
                </a:solidFill>
                <a:highlight>
                  <a:srgbClr val="2B2B2B"/>
                </a:highlight>
                <a:latin typeface="Courier New"/>
                <a:ea typeface="Courier New"/>
                <a:cs typeface="Courier New"/>
                <a:sym typeface="Courier New"/>
              </a:rPr>
              <a:t>{</a:t>
            </a:r>
            <a:r>
              <a:rPr lang="en" sz="1000">
                <a:solidFill>
                  <a:srgbClr val="8888C6"/>
                </a:solidFill>
                <a:highlight>
                  <a:srgbClr val="2B2B2B"/>
                </a:highlight>
                <a:latin typeface="Courier New"/>
                <a:ea typeface="Courier New"/>
                <a:cs typeface="Courier New"/>
                <a:sym typeface="Courier New"/>
              </a:rPr>
              <a:t>str</a:t>
            </a:r>
            <a:r>
              <a:rPr lang="en" sz="1000">
                <a:solidFill>
                  <a:srgbClr val="A9B7C6"/>
                </a:solidFill>
                <a:highlight>
                  <a:srgbClr val="2B2B2B"/>
                </a:highlight>
                <a:latin typeface="Courier New"/>
                <a:ea typeface="Courier New"/>
                <a:cs typeface="Courier New"/>
                <a:sym typeface="Courier New"/>
              </a:rPr>
              <a:t>(es)</a:t>
            </a:r>
            <a:r>
              <a:rPr lang="en" sz="1000">
                <a:solidFill>
                  <a:srgbClr val="CC7832"/>
                </a:solidFill>
                <a:highlight>
                  <a:srgbClr val="2B2B2B"/>
                </a:highlight>
                <a:latin typeface="Courier New"/>
                <a:ea typeface="Courier New"/>
                <a:cs typeface="Courier New"/>
                <a:sym typeface="Courier New"/>
              </a:rPr>
              <a:t>}</a:t>
            </a:r>
            <a:r>
              <a:rPr lang="en" sz="1000">
                <a:solidFill>
                  <a:srgbClr val="6A8759"/>
                </a:solidFill>
                <a:highlight>
                  <a:srgbClr val="2B2B2B"/>
                </a:highlight>
                <a:latin typeface="Courier New"/>
                <a:ea typeface="Courier New"/>
                <a:cs typeface="Courier New"/>
                <a:sym typeface="Courier New"/>
              </a:rPr>
              <a:t>"</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frame)</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else</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.view.diseaseName[</a:t>
            </a:r>
            <a:r>
              <a:rPr lang="en" sz="1000">
                <a:solidFill>
                  <a:srgbClr val="6A8759"/>
                </a:solidFill>
                <a:highlight>
                  <a:srgbClr val="2B2B2B"/>
                </a:highlight>
                <a:latin typeface="Courier New"/>
                <a:ea typeface="Courier New"/>
                <a:cs typeface="Courier New"/>
                <a:sym typeface="Courier New"/>
              </a:rPr>
              <a:t>"text"</a:t>
            </a:r>
            <a:r>
              <a:rPr lang="en" sz="1000">
                <a:solidFill>
                  <a:srgbClr val="A9B7C6"/>
                </a:solidFill>
                <a:highlight>
                  <a:srgbClr val="2B2B2B"/>
                </a:highlight>
                <a:latin typeface="Courier New"/>
                <a:ea typeface="Courier New"/>
                <a:cs typeface="Courier New"/>
                <a:sym typeface="Courier New"/>
              </a:rPr>
              <a:t>] = </a:t>
            </a:r>
            <a:r>
              <a:rPr lang="en" sz="1000">
                <a:solidFill>
                  <a:srgbClr val="6A8759"/>
                </a:solidFill>
                <a:highlight>
                  <a:srgbClr val="2B2B2B"/>
                </a:highlight>
                <a:latin typeface="Courier New"/>
                <a:ea typeface="Courier New"/>
                <a:cs typeface="Courier New"/>
                <a:sym typeface="Courier New"/>
              </a:rPr>
              <a:t>"No Disease"</a:t>
            </a:r>
            <a:endParaRPr sz="1000">
              <a:solidFill>
                <a:srgbClr val="80808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80808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808080"/>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def </a:t>
            </a:r>
            <a:r>
              <a:rPr lang="en" sz="1000">
                <a:solidFill>
                  <a:srgbClr val="FFC66D"/>
                </a:solidFill>
                <a:highlight>
                  <a:srgbClr val="2B2B2B"/>
                </a:highlight>
                <a:latin typeface="Courier New"/>
                <a:ea typeface="Courier New"/>
                <a:cs typeface="Courier New"/>
                <a:sym typeface="Courier New"/>
              </a:rPr>
              <a:t>patient_changed</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event):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p_name =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.view.comboboxes[</a:t>
            </a:r>
            <a:r>
              <a:rPr lang="en" sz="1000">
                <a:solidFill>
                  <a:srgbClr val="6A8759"/>
                </a:solidFill>
                <a:highlight>
                  <a:srgbClr val="2B2B2B"/>
                </a:highlight>
                <a:latin typeface="Courier New"/>
                <a:ea typeface="Courier New"/>
                <a:cs typeface="Courier New"/>
                <a:sym typeface="Courier New"/>
              </a:rPr>
              <a:t>"Already Entered Patients: "</a:t>
            </a:r>
            <a:r>
              <a:rPr lang="en" sz="1000">
                <a:solidFill>
                  <a:srgbClr val="A9B7C6"/>
                </a:solidFill>
                <a:highlight>
                  <a:srgbClr val="2B2B2B"/>
                </a:highlight>
                <a:latin typeface="Courier New"/>
                <a:ea typeface="Courier New"/>
                <a:cs typeface="Courier New"/>
                <a:sym typeface="Courier New"/>
              </a:rPr>
              <a:t>].get()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(full_name</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age</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gender) = patient_selected(</a:t>
            </a:r>
            <a:r>
              <a:rPr lang="en" sz="1000">
                <a:solidFill>
                  <a:srgbClr val="AA4926"/>
                </a:solidFill>
                <a:highlight>
                  <a:srgbClr val="2B2B2B"/>
                </a:highlight>
                <a:latin typeface="Courier New"/>
                <a:ea typeface="Courier New"/>
                <a:cs typeface="Courier New"/>
                <a:sym typeface="Courier New"/>
              </a:rPr>
              <a:t>patient_name</a:t>
            </a:r>
            <a:r>
              <a:rPr lang="en" sz="1000">
                <a:solidFill>
                  <a:srgbClr val="A9B7C6"/>
                </a:solidFill>
                <a:highlight>
                  <a:srgbClr val="2B2B2B"/>
                </a:highlight>
                <a:latin typeface="Courier New"/>
                <a:ea typeface="Courier New"/>
                <a:cs typeface="Courier New"/>
                <a:sym typeface="Courier New"/>
              </a:rPr>
              <a:t>=p_name)</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.view.comboboxes[</a:t>
            </a:r>
            <a:r>
              <a:rPr lang="en" sz="1000">
                <a:solidFill>
                  <a:srgbClr val="6A8759"/>
                </a:solidFill>
                <a:highlight>
                  <a:srgbClr val="2B2B2B"/>
                </a:highlight>
                <a:latin typeface="Courier New"/>
                <a:ea typeface="Courier New"/>
                <a:cs typeface="Courier New"/>
                <a:sym typeface="Courier New"/>
              </a:rPr>
              <a:t>"Gender: "</a:t>
            </a:r>
            <a:r>
              <a:rPr lang="en" sz="1000">
                <a:solidFill>
                  <a:srgbClr val="A9B7C6"/>
                </a:solidFill>
                <a:highlight>
                  <a:srgbClr val="2B2B2B"/>
                </a:highlight>
                <a:latin typeface="Courier New"/>
                <a:ea typeface="Courier New"/>
                <a:cs typeface="Courier New"/>
                <a:sym typeface="Courier New"/>
              </a:rPr>
              <a:t>].set(gender)</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.view.entries[</a:t>
            </a:r>
            <a:r>
              <a:rPr lang="en" sz="1000">
                <a:solidFill>
                  <a:srgbClr val="6A8759"/>
                </a:solidFill>
                <a:highlight>
                  <a:srgbClr val="2B2B2B"/>
                </a:highlight>
                <a:latin typeface="Courier New"/>
                <a:ea typeface="Courier New"/>
                <a:cs typeface="Courier New"/>
                <a:sym typeface="Courier New"/>
              </a:rPr>
              <a:t>"Name: "</a:t>
            </a:r>
            <a:r>
              <a:rPr lang="en" sz="1000">
                <a:solidFill>
                  <a:srgbClr val="A9B7C6"/>
                </a:solidFill>
                <a:highlight>
                  <a:srgbClr val="2B2B2B"/>
                </a:highlight>
                <a:latin typeface="Courier New"/>
                <a:ea typeface="Courier New"/>
                <a:cs typeface="Courier New"/>
                <a:sym typeface="Courier New"/>
              </a:rPr>
              <a:t>].insert(</a:t>
            </a:r>
            <a:r>
              <a:rPr lang="en" sz="1000">
                <a:solidFill>
                  <a:srgbClr val="6897BB"/>
                </a:solidFill>
                <a:highlight>
                  <a:srgbClr val="2B2B2B"/>
                </a:highlight>
                <a:latin typeface="Courier New"/>
                <a:ea typeface="Courier New"/>
                <a:cs typeface="Courier New"/>
                <a:sym typeface="Courier New"/>
              </a:rPr>
              <a:t>0</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full_name)</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.view.entries[</a:t>
            </a:r>
            <a:r>
              <a:rPr lang="en" sz="1000">
                <a:solidFill>
                  <a:srgbClr val="6A8759"/>
                </a:solidFill>
                <a:highlight>
                  <a:srgbClr val="2B2B2B"/>
                </a:highlight>
                <a:latin typeface="Courier New"/>
                <a:ea typeface="Courier New"/>
                <a:cs typeface="Courier New"/>
                <a:sym typeface="Courier New"/>
              </a:rPr>
              <a:t>"Age: "</a:t>
            </a:r>
            <a:r>
              <a:rPr lang="en" sz="1000">
                <a:solidFill>
                  <a:srgbClr val="A9B7C6"/>
                </a:solidFill>
                <a:highlight>
                  <a:srgbClr val="2B2B2B"/>
                </a:highlight>
                <a:latin typeface="Courier New"/>
                <a:ea typeface="Courier New"/>
                <a:cs typeface="Courier New"/>
                <a:sym typeface="Courier New"/>
              </a:rPr>
              <a:t>].insert(</a:t>
            </a:r>
            <a:r>
              <a:rPr lang="en" sz="1000">
                <a:solidFill>
                  <a:srgbClr val="6897BB"/>
                </a:solidFill>
                <a:highlight>
                  <a:srgbClr val="2B2B2B"/>
                </a:highlight>
                <a:latin typeface="Courier New"/>
                <a:ea typeface="Courier New"/>
                <a:cs typeface="Courier New"/>
                <a:sym typeface="Courier New"/>
              </a:rPr>
              <a:t>0</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age)</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B2B"/>
        </a:solidFill>
      </p:bgPr>
    </p:bg>
    <p:spTree>
      <p:nvGrpSpPr>
        <p:cNvPr id="378" name="Shape 378"/>
        <p:cNvGrpSpPr/>
        <p:nvPr/>
      </p:nvGrpSpPr>
      <p:grpSpPr>
        <a:xfrm>
          <a:off x="0" y="0"/>
          <a:ext cx="0" cy="0"/>
          <a:chOff x="0" y="0"/>
          <a:chExt cx="0" cy="0"/>
        </a:xfrm>
      </p:grpSpPr>
      <p:sp>
        <p:nvSpPr>
          <p:cNvPr id="379" name="Google Shape;379;p64"/>
          <p:cNvSpPr txBox="1"/>
          <p:nvPr>
            <p:ph type="title"/>
          </p:nvPr>
        </p:nvSpPr>
        <p:spPr>
          <a:xfrm>
            <a:off x="727650" y="5251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Controller</a:t>
            </a:r>
            <a:endParaRPr>
              <a:solidFill>
                <a:schemeClr val="lt1"/>
              </a:solidFill>
            </a:endParaRPr>
          </a:p>
        </p:txBody>
      </p:sp>
      <p:sp>
        <p:nvSpPr>
          <p:cNvPr id="380" name="Google Shape;380;p64"/>
          <p:cNvSpPr txBox="1"/>
          <p:nvPr/>
        </p:nvSpPr>
        <p:spPr>
          <a:xfrm>
            <a:off x="270450" y="1218180"/>
            <a:ext cx="95331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def </a:t>
            </a:r>
            <a:r>
              <a:rPr lang="en" sz="1000">
                <a:solidFill>
                  <a:srgbClr val="FFC66D"/>
                </a:solidFill>
                <a:highlight>
                  <a:srgbClr val="2B2B2B"/>
                </a:highlight>
                <a:latin typeface="Courier New"/>
                <a:ea typeface="Courier New"/>
                <a:cs typeface="Courier New"/>
                <a:sym typeface="Courier New"/>
              </a:rPr>
              <a:t>exit</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8888C6"/>
                </a:solidFill>
                <a:highlight>
                  <a:srgbClr val="2B2B2B"/>
                </a:highlight>
                <a:latin typeface="Courier New"/>
                <a:ea typeface="Courier New"/>
                <a:cs typeface="Courier New"/>
                <a:sym typeface="Courier New"/>
              </a:rPr>
              <a:t>super</a:t>
            </a:r>
            <a:r>
              <a:rPr lang="en" sz="1000">
                <a:solidFill>
                  <a:srgbClr val="A9B7C6"/>
                </a:solidFill>
                <a:highlight>
                  <a:srgbClr val="2B2B2B"/>
                </a:highlight>
                <a:latin typeface="Courier New"/>
                <a:ea typeface="Courier New"/>
                <a:cs typeface="Courier New"/>
                <a:sym typeface="Courier New"/>
              </a:rPr>
              <a:t>().exit(</a:t>
            </a:r>
            <a:r>
              <a:rPr lang="en" sz="1000">
                <a:solidFill>
                  <a:srgbClr val="AA4926"/>
                </a:solidFill>
                <a:highlight>
                  <a:srgbClr val="2B2B2B"/>
                </a:highlight>
                <a:latin typeface="Courier New"/>
                <a:ea typeface="Courier New"/>
                <a:cs typeface="Courier New"/>
                <a:sym typeface="Courier New"/>
              </a:rPr>
              <a:t>gotologinwin</a:t>
            </a:r>
            <a:r>
              <a:rPr lang="en" sz="1000">
                <a:solidFill>
                  <a:srgbClr val="A9B7C6"/>
                </a:solidFill>
                <a:highlight>
                  <a:srgbClr val="2B2B2B"/>
                </a:highlight>
                <a:latin typeface="Courier New"/>
                <a:ea typeface="Courier New"/>
                <a:cs typeface="Courier New"/>
                <a:sym typeface="Courier New"/>
              </a:rPr>
              <a:t>=</a:t>
            </a:r>
            <a:r>
              <a:rPr lang="en" sz="1000">
                <a:solidFill>
                  <a:srgbClr val="CC7832"/>
                </a:solidFill>
                <a:highlight>
                  <a:srgbClr val="2B2B2B"/>
                </a:highlight>
                <a:latin typeface="Courier New"/>
                <a:ea typeface="Courier New"/>
                <a:cs typeface="Courier New"/>
                <a:sym typeface="Courier New"/>
              </a:rPr>
              <a:t>False</a:t>
            </a: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.menuwin()</a:t>
            </a:r>
            <a:endParaRPr sz="1000">
              <a:solidFill>
                <a:srgbClr val="80808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80808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808080"/>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def </a:t>
            </a:r>
            <a:r>
              <a:rPr lang="en" sz="1000">
                <a:solidFill>
                  <a:srgbClr val="FFC66D"/>
                </a:solidFill>
                <a:highlight>
                  <a:srgbClr val="2B2B2B"/>
                </a:highlight>
                <a:latin typeface="Courier New"/>
                <a:ea typeface="Courier New"/>
                <a:cs typeface="Courier New"/>
                <a:sym typeface="Courier New"/>
              </a:rPr>
              <a:t>clear</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8888C6"/>
                </a:solidFill>
                <a:highlight>
                  <a:srgbClr val="2B2B2B"/>
                </a:highlight>
                <a:latin typeface="Courier New"/>
                <a:ea typeface="Courier New"/>
                <a:cs typeface="Courier New"/>
                <a:sym typeface="Courier New"/>
              </a:rPr>
              <a:t>super</a:t>
            </a:r>
            <a:r>
              <a:rPr lang="en" sz="1000">
                <a:solidFill>
                  <a:srgbClr val="A9B7C6"/>
                </a:solidFill>
                <a:highlight>
                  <a:srgbClr val="2B2B2B"/>
                </a:highlight>
                <a:latin typeface="Courier New"/>
                <a:ea typeface="Courier New"/>
                <a:cs typeface="Courier New"/>
                <a:sym typeface="Courier New"/>
              </a:rPr>
              <a:t>().clear(</a:t>
            </a:r>
            <a:r>
              <a:rPr lang="en" sz="1000">
                <a:solidFill>
                  <a:srgbClr val="AA4926"/>
                </a:solidFill>
                <a:highlight>
                  <a:srgbClr val="2B2B2B"/>
                </a:highlight>
                <a:latin typeface="Courier New"/>
                <a:ea typeface="Courier New"/>
                <a:cs typeface="Courier New"/>
                <a:sym typeface="Courier New"/>
              </a:rPr>
              <a:t>iscombobox</a:t>
            </a:r>
            <a:r>
              <a:rPr lang="en" sz="1000">
                <a:solidFill>
                  <a:srgbClr val="A9B7C6"/>
                </a:solidFill>
                <a:highlight>
                  <a:srgbClr val="2B2B2B"/>
                </a:highlight>
                <a:latin typeface="Courier New"/>
                <a:ea typeface="Courier New"/>
                <a:cs typeface="Courier New"/>
                <a:sym typeface="Courier New"/>
              </a:rPr>
              <a:t>=</a:t>
            </a:r>
            <a:r>
              <a:rPr lang="en" sz="1000">
                <a:solidFill>
                  <a:srgbClr val="CC7832"/>
                </a:solidFill>
                <a:highlight>
                  <a:srgbClr val="2B2B2B"/>
                </a:highlight>
                <a:latin typeface="Courier New"/>
                <a:ea typeface="Courier New"/>
                <a:cs typeface="Courier New"/>
                <a:sym typeface="Courier New"/>
              </a:rPr>
              <a:t>True</a:t>
            </a: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.view.diseaseName[</a:t>
            </a:r>
            <a:r>
              <a:rPr lang="en" sz="1000">
                <a:solidFill>
                  <a:srgbClr val="6A8759"/>
                </a:solidFill>
                <a:highlight>
                  <a:srgbClr val="2B2B2B"/>
                </a:highlight>
                <a:latin typeface="Courier New"/>
                <a:ea typeface="Courier New"/>
                <a:cs typeface="Courier New"/>
                <a:sym typeface="Courier New"/>
              </a:rPr>
              <a:t>'text'</a:t>
            </a:r>
            <a:r>
              <a:rPr lang="en" sz="1000">
                <a:solidFill>
                  <a:srgbClr val="A9B7C6"/>
                </a:solidFill>
                <a:highlight>
                  <a:srgbClr val="2B2B2B"/>
                </a:highlight>
                <a:latin typeface="Courier New"/>
                <a:ea typeface="Courier New"/>
                <a:cs typeface="Courier New"/>
                <a:sym typeface="Courier New"/>
              </a:rPr>
              <a:t>] = </a:t>
            </a:r>
            <a:r>
              <a:rPr lang="en" sz="1000">
                <a:solidFill>
                  <a:srgbClr val="6A8759"/>
                </a:solidFill>
                <a:highlight>
                  <a:srgbClr val="2B2B2B"/>
                </a:highlight>
                <a:latin typeface="Courier New"/>
                <a:ea typeface="Courier New"/>
                <a:cs typeface="Courier New"/>
                <a:sym typeface="Courier New"/>
              </a:rPr>
              <a:t>"___Disease Name___"</a:t>
            </a:r>
            <a:endParaRPr sz="1000">
              <a:solidFill>
                <a:srgbClr val="6A8759"/>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6A8759"/>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6A8759"/>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def </a:t>
            </a:r>
            <a:r>
              <a:rPr lang="en" sz="1000">
                <a:solidFill>
                  <a:srgbClr val="FFC66D"/>
                </a:solidFill>
                <a:highlight>
                  <a:srgbClr val="2B2B2B"/>
                </a:highlight>
                <a:latin typeface="Courier New"/>
                <a:ea typeface="Courier New"/>
                <a:cs typeface="Courier New"/>
                <a:sym typeface="Courier New"/>
              </a:rPr>
              <a:t>inputtest</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symptoms):</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l2 = []</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for </a:t>
            </a:r>
            <a:r>
              <a:rPr lang="en" sz="1000">
                <a:solidFill>
                  <a:srgbClr val="A9B7C6"/>
                </a:solidFill>
                <a:highlight>
                  <a:srgbClr val="2B2B2B"/>
                </a:highlight>
                <a:latin typeface="Courier New"/>
                <a:ea typeface="Courier New"/>
                <a:cs typeface="Courier New"/>
                <a:sym typeface="Courier New"/>
              </a:rPr>
              <a:t>x </a:t>
            </a:r>
            <a:r>
              <a:rPr lang="en" sz="1000">
                <a:solidFill>
                  <a:srgbClr val="CC7832"/>
                </a:solidFill>
                <a:highlight>
                  <a:srgbClr val="2B2B2B"/>
                </a:highlight>
                <a:latin typeface="Courier New"/>
                <a:ea typeface="Courier New"/>
                <a:cs typeface="Courier New"/>
                <a:sym typeface="Courier New"/>
              </a:rPr>
              <a:t>in </a:t>
            </a:r>
            <a:r>
              <a:rPr lang="en" sz="1000">
                <a:solidFill>
                  <a:srgbClr val="8888C6"/>
                </a:solidFill>
                <a:highlight>
                  <a:srgbClr val="2B2B2B"/>
                </a:highlight>
                <a:latin typeface="Courier New"/>
                <a:ea typeface="Courier New"/>
                <a:cs typeface="Courier New"/>
                <a:sym typeface="Courier New"/>
              </a:rPr>
              <a:t>range</a:t>
            </a:r>
            <a:r>
              <a:rPr lang="en" sz="1000">
                <a:solidFill>
                  <a:srgbClr val="A9B7C6"/>
                </a:solidFill>
                <a:highlight>
                  <a:srgbClr val="2B2B2B"/>
                </a:highlight>
                <a:latin typeface="Courier New"/>
                <a:ea typeface="Courier New"/>
                <a:cs typeface="Courier New"/>
                <a:sym typeface="Courier New"/>
              </a:rPr>
              <a:t>(</a:t>
            </a:r>
            <a:r>
              <a:rPr lang="en" sz="1000">
                <a:solidFill>
                  <a:srgbClr val="6897BB"/>
                </a:solidFill>
                <a:highlight>
                  <a:srgbClr val="2B2B2B"/>
                </a:highlight>
                <a:latin typeface="Courier New"/>
                <a:ea typeface="Courier New"/>
                <a:cs typeface="Courier New"/>
                <a:sym typeface="Courier New"/>
              </a:rPr>
              <a:t>0</a:t>
            </a:r>
            <a:r>
              <a:rPr lang="en" sz="1000">
                <a:solidFill>
                  <a:srgbClr val="CC7832"/>
                </a:solidFill>
                <a:highlight>
                  <a:srgbClr val="2B2B2B"/>
                </a:highlight>
                <a:latin typeface="Courier New"/>
                <a:ea typeface="Courier New"/>
                <a:cs typeface="Courier New"/>
                <a:sym typeface="Courier New"/>
              </a:rPr>
              <a:t>, </a:t>
            </a:r>
            <a:r>
              <a:rPr lang="en" sz="1000">
                <a:solidFill>
                  <a:srgbClr val="8888C6"/>
                </a:solidFill>
                <a:highlight>
                  <a:srgbClr val="2B2B2B"/>
                </a:highlight>
                <a:latin typeface="Courier New"/>
                <a:ea typeface="Courier New"/>
                <a:cs typeface="Courier New"/>
                <a:sym typeface="Courier New"/>
              </a:rPr>
              <a:t>len</a:t>
            </a:r>
            <a:r>
              <a:rPr lang="en" sz="1000">
                <a:solidFill>
                  <a:srgbClr val="A9B7C6"/>
                </a:solidFill>
                <a:highlight>
                  <a:srgbClr val="2B2B2B"/>
                </a:highlight>
                <a:latin typeface="Courier New"/>
                <a:ea typeface="Courier New"/>
                <a:cs typeface="Courier New"/>
                <a:sym typeface="Courier New"/>
              </a:rPr>
              <a:t>(l1)):  </a:t>
            </a:r>
            <a:endParaRPr sz="1000">
              <a:solidFill>
                <a:srgbClr val="80808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808080"/>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l2.append(</a:t>
            </a:r>
            <a:r>
              <a:rPr lang="en" sz="1000">
                <a:solidFill>
                  <a:srgbClr val="6897BB"/>
                </a:solidFill>
                <a:highlight>
                  <a:srgbClr val="2B2B2B"/>
                </a:highlight>
                <a:latin typeface="Courier New"/>
                <a:ea typeface="Courier New"/>
                <a:cs typeface="Courier New"/>
                <a:sym typeface="Courier New"/>
              </a:rPr>
              <a:t>0</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psymptoms = [symptoms[</a:t>
            </a:r>
            <a:r>
              <a:rPr lang="en" sz="1000">
                <a:solidFill>
                  <a:srgbClr val="6A8759"/>
                </a:solidFill>
                <a:highlight>
                  <a:srgbClr val="2B2B2B"/>
                </a:highlight>
                <a:latin typeface="Courier New"/>
                <a:ea typeface="Courier New"/>
                <a:cs typeface="Courier New"/>
                <a:sym typeface="Courier New"/>
              </a:rPr>
              <a:t>"S1En"</a:t>
            </a:r>
            <a:r>
              <a:rPr lang="en" sz="1000">
                <a:solidFill>
                  <a:srgbClr val="A9B7C6"/>
                </a:solidFill>
                <a:highlight>
                  <a:srgbClr val="2B2B2B"/>
                </a:highlight>
                <a:latin typeface="Courier New"/>
                <a:ea typeface="Courier New"/>
                <a:cs typeface="Courier New"/>
                <a:sym typeface="Courier New"/>
              </a:rPr>
              <a:t>].get()</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symptoms[</a:t>
            </a:r>
            <a:r>
              <a:rPr lang="en" sz="1000">
                <a:solidFill>
                  <a:srgbClr val="6A8759"/>
                </a:solidFill>
                <a:highlight>
                  <a:srgbClr val="2B2B2B"/>
                </a:highlight>
                <a:latin typeface="Courier New"/>
                <a:ea typeface="Courier New"/>
                <a:cs typeface="Courier New"/>
                <a:sym typeface="Courier New"/>
              </a:rPr>
              <a:t>"S2En"</a:t>
            </a:r>
            <a:r>
              <a:rPr lang="en" sz="1000">
                <a:solidFill>
                  <a:srgbClr val="A9B7C6"/>
                </a:solidFill>
                <a:highlight>
                  <a:srgbClr val="2B2B2B"/>
                </a:highlight>
                <a:latin typeface="Courier New"/>
                <a:ea typeface="Courier New"/>
                <a:cs typeface="Courier New"/>
                <a:sym typeface="Courier New"/>
              </a:rPr>
              <a:t>].get()</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symptoms[</a:t>
            </a:r>
            <a:r>
              <a:rPr lang="en" sz="1000">
                <a:solidFill>
                  <a:srgbClr val="6A8759"/>
                </a:solidFill>
                <a:highlight>
                  <a:srgbClr val="2B2B2B"/>
                </a:highlight>
                <a:latin typeface="Courier New"/>
                <a:ea typeface="Courier New"/>
                <a:cs typeface="Courier New"/>
                <a:sym typeface="Courier New"/>
              </a:rPr>
              <a:t>"S3En"</a:t>
            </a:r>
            <a:r>
              <a:rPr lang="en" sz="1000">
                <a:solidFill>
                  <a:srgbClr val="A9B7C6"/>
                </a:solidFill>
                <a:highlight>
                  <a:srgbClr val="2B2B2B"/>
                </a:highlight>
                <a:latin typeface="Courier New"/>
                <a:ea typeface="Courier New"/>
                <a:cs typeface="Courier New"/>
                <a:sym typeface="Courier New"/>
              </a:rPr>
              <a:t>].get()</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symptoms[</a:t>
            </a:r>
            <a:r>
              <a:rPr lang="en" sz="1000">
                <a:solidFill>
                  <a:srgbClr val="6A8759"/>
                </a:solidFill>
                <a:highlight>
                  <a:srgbClr val="2B2B2B"/>
                </a:highlight>
                <a:latin typeface="Courier New"/>
                <a:ea typeface="Courier New"/>
                <a:cs typeface="Courier New"/>
                <a:sym typeface="Courier New"/>
              </a:rPr>
              <a:t>"S4En"</a:t>
            </a:r>
            <a:r>
              <a:rPr lang="en" sz="1000">
                <a:solidFill>
                  <a:srgbClr val="A9B7C6"/>
                </a:solidFill>
                <a:highlight>
                  <a:srgbClr val="2B2B2B"/>
                </a:highlight>
                <a:latin typeface="Courier New"/>
                <a:ea typeface="Courier New"/>
                <a:cs typeface="Courier New"/>
                <a:sym typeface="Courier New"/>
              </a:rPr>
              <a:t>].get()</a:t>
            </a:r>
            <a:r>
              <a:rPr lang="en" sz="1000">
                <a:solidFill>
                  <a:srgbClr val="CC7832"/>
                </a:solidFill>
                <a:highlight>
                  <a:srgbClr val="2B2B2B"/>
                </a:highlight>
                <a:latin typeface="Courier New"/>
                <a:ea typeface="Courier New"/>
                <a:cs typeface="Courier New"/>
                <a:sym typeface="Courier New"/>
              </a:rPr>
              <a:t>,</a:t>
            </a:r>
            <a:endParaRPr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symptoms[</a:t>
            </a:r>
            <a:r>
              <a:rPr lang="en" sz="1000">
                <a:solidFill>
                  <a:srgbClr val="6A8759"/>
                </a:solidFill>
                <a:highlight>
                  <a:srgbClr val="2B2B2B"/>
                </a:highlight>
                <a:latin typeface="Courier New"/>
                <a:ea typeface="Courier New"/>
                <a:cs typeface="Courier New"/>
                <a:sym typeface="Courier New"/>
              </a:rPr>
              <a:t>"S5En"</a:t>
            </a:r>
            <a:r>
              <a:rPr lang="en" sz="1000">
                <a:solidFill>
                  <a:srgbClr val="A9B7C6"/>
                </a:solidFill>
                <a:highlight>
                  <a:srgbClr val="2B2B2B"/>
                </a:highlight>
                <a:latin typeface="Courier New"/>
                <a:ea typeface="Courier New"/>
                <a:cs typeface="Courier New"/>
                <a:sym typeface="Courier New"/>
              </a:rPr>
              <a:t>].get()]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for </a:t>
            </a:r>
            <a:r>
              <a:rPr lang="en" sz="1000">
                <a:solidFill>
                  <a:srgbClr val="A9B7C6"/>
                </a:solidFill>
                <a:highlight>
                  <a:srgbClr val="2B2B2B"/>
                </a:highlight>
                <a:latin typeface="Courier New"/>
                <a:ea typeface="Courier New"/>
                <a:cs typeface="Courier New"/>
                <a:sym typeface="Courier New"/>
              </a:rPr>
              <a:t>k </a:t>
            </a:r>
            <a:r>
              <a:rPr lang="en" sz="1000">
                <a:solidFill>
                  <a:srgbClr val="CC7832"/>
                </a:solidFill>
                <a:highlight>
                  <a:srgbClr val="2B2B2B"/>
                </a:highlight>
                <a:latin typeface="Courier New"/>
                <a:ea typeface="Courier New"/>
                <a:cs typeface="Courier New"/>
                <a:sym typeface="Courier New"/>
              </a:rPr>
              <a:t>in </a:t>
            </a:r>
            <a:r>
              <a:rPr lang="en" sz="1000">
                <a:solidFill>
                  <a:srgbClr val="8888C6"/>
                </a:solidFill>
                <a:highlight>
                  <a:srgbClr val="2B2B2B"/>
                </a:highlight>
                <a:latin typeface="Courier New"/>
                <a:ea typeface="Courier New"/>
                <a:cs typeface="Courier New"/>
                <a:sym typeface="Courier New"/>
              </a:rPr>
              <a:t>range</a:t>
            </a:r>
            <a:r>
              <a:rPr lang="en" sz="1000">
                <a:solidFill>
                  <a:srgbClr val="A9B7C6"/>
                </a:solidFill>
                <a:highlight>
                  <a:srgbClr val="2B2B2B"/>
                </a:highlight>
                <a:latin typeface="Courier New"/>
                <a:ea typeface="Courier New"/>
                <a:cs typeface="Courier New"/>
                <a:sym typeface="Courier New"/>
              </a:rPr>
              <a:t>(</a:t>
            </a:r>
            <a:r>
              <a:rPr lang="en" sz="1000">
                <a:solidFill>
                  <a:srgbClr val="6897BB"/>
                </a:solidFill>
                <a:highlight>
                  <a:srgbClr val="2B2B2B"/>
                </a:highlight>
                <a:latin typeface="Courier New"/>
                <a:ea typeface="Courier New"/>
                <a:cs typeface="Courier New"/>
                <a:sym typeface="Courier New"/>
              </a:rPr>
              <a:t>0</a:t>
            </a:r>
            <a:r>
              <a:rPr lang="en" sz="1000">
                <a:solidFill>
                  <a:srgbClr val="CC7832"/>
                </a:solidFill>
                <a:highlight>
                  <a:srgbClr val="2B2B2B"/>
                </a:highlight>
                <a:latin typeface="Courier New"/>
                <a:ea typeface="Courier New"/>
                <a:cs typeface="Courier New"/>
                <a:sym typeface="Courier New"/>
              </a:rPr>
              <a:t>, </a:t>
            </a:r>
            <a:r>
              <a:rPr lang="en" sz="1000">
                <a:solidFill>
                  <a:srgbClr val="8888C6"/>
                </a:solidFill>
                <a:highlight>
                  <a:srgbClr val="2B2B2B"/>
                </a:highlight>
                <a:latin typeface="Courier New"/>
                <a:ea typeface="Courier New"/>
                <a:cs typeface="Courier New"/>
                <a:sym typeface="Courier New"/>
              </a:rPr>
              <a:t>len</a:t>
            </a:r>
            <a:r>
              <a:rPr lang="en" sz="1000">
                <a:solidFill>
                  <a:srgbClr val="A9B7C6"/>
                </a:solidFill>
                <a:highlight>
                  <a:srgbClr val="2B2B2B"/>
                </a:highlight>
                <a:latin typeface="Courier New"/>
                <a:ea typeface="Courier New"/>
                <a:cs typeface="Courier New"/>
                <a:sym typeface="Courier New"/>
              </a:rPr>
              <a:t>(l1)):</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for </a:t>
            </a:r>
            <a:r>
              <a:rPr lang="en" sz="1000">
                <a:solidFill>
                  <a:srgbClr val="A9B7C6"/>
                </a:solidFill>
                <a:highlight>
                  <a:srgbClr val="2B2B2B"/>
                </a:highlight>
                <a:latin typeface="Courier New"/>
                <a:ea typeface="Courier New"/>
                <a:cs typeface="Courier New"/>
                <a:sym typeface="Courier New"/>
              </a:rPr>
              <a:t>z </a:t>
            </a:r>
            <a:r>
              <a:rPr lang="en" sz="1000">
                <a:solidFill>
                  <a:srgbClr val="CC7832"/>
                </a:solidFill>
                <a:highlight>
                  <a:srgbClr val="2B2B2B"/>
                </a:highlight>
                <a:latin typeface="Courier New"/>
                <a:ea typeface="Courier New"/>
                <a:cs typeface="Courier New"/>
                <a:sym typeface="Courier New"/>
              </a:rPr>
              <a:t>in </a:t>
            </a:r>
            <a:r>
              <a:rPr lang="en" sz="1000">
                <a:solidFill>
                  <a:srgbClr val="A9B7C6"/>
                </a:solidFill>
                <a:highlight>
                  <a:srgbClr val="2B2B2B"/>
                </a:highlight>
                <a:latin typeface="Courier New"/>
                <a:ea typeface="Courier New"/>
                <a:cs typeface="Courier New"/>
                <a:sym typeface="Courier New"/>
              </a:rPr>
              <a:t>psymptoms:</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if </a:t>
            </a:r>
            <a:r>
              <a:rPr lang="en" sz="1000">
                <a:solidFill>
                  <a:srgbClr val="A9B7C6"/>
                </a:solidFill>
                <a:highlight>
                  <a:srgbClr val="2B2B2B"/>
                </a:highlight>
                <a:latin typeface="Courier New"/>
                <a:ea typeface="Courier New"/>
                <a:cs typeface="Courier New"/>
                <a:sym typeface="Courier New"/>
              </a:rPr>
              <a:t>(z == l1[k]):</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l2[k] = </a:t>
            </a:r>
            <a:r>
              <a:rPr lang="en" sz="1000">
                <a:solidFill>
                  <a:srgbClr val="6897BB"/>
                </a:solidFill>
                <a:highlight>
                  <a:srgbClr val="2B2B2B"/>
                </a:highlight>
                <a:latin typeface="Courier New"/>
                <a:ea typeface="Courier New"/>
                <a:cs typeface="Courier New"/>
                <a:sym typeface="Courier New"/>
              </a:rPr>
              <a:t>1</a:t>
            </a:r>
            <a:endParaRPr sz="1000">
              <a:solidFill>
                <a:srgbClr val="6897BB"/>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6897BB"/>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return </a:t>
            </a:r>
            <a:r>
              <a:rPr lang="en" sz="1000">
                <a:solidFill>
                  <a:srgbClr val="A9B7C6"/>
                </a:solidFill>
                <a:highlight>
                  <a:srgbClr val="2B2B2B"/>
                </a:highlight>
                <a:latin typeface="Courier New"/>
                <a:ea typeface="Courier New"/>
                <a:cs typeface="Courier New"/>
                <a:sym typeface="Courier New"/>
              </a:rPr>
              <a:t>[l2]</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B2B"/>
        </a:solidFill>
      </p:bgPr>
    </p:bg>
    <p:spTree>
      <p:nvGrpSpPr>
        <p:cNvPr id="384" name="Shape 384"/>
        <p:cNvGrpSpPr/>
        <p:nvPr/>
      </p:nvGrpSpPr>
      <p:grpSpPr>
        <a:xfrm>
          <a:off x="0" y="0"/>
          <a:ext cx="0" cy="0"/>
          <a:chOff x="0" y="0"/>
          <a:chExt cx="0" cy="0"/>
        </a:xfrm>
      </p:grpSpPr>
      <p:sp>
        <p:nvSpPr>
          <p:cNvPr id="385" name="Google Shape;385;p65"/>
          <p:cNvSpPr txBox="1"/>
          <p:nvPr>
            <p:ph type="title"/>
          </p:nvPr>
        </p:nvSpPr>
        <p:spPr>
          <a:xfrm>
            <a:off x="727650" y="5251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Controller</a:t>
            </a:r>
            <a:endParaRPr>
              <a:solidFill>
                <a:schemeClr val="lt1"/>
              </a:solidFill>
            </a:endParaRPr>
          </a:p>
        </p:txBody>
      </p:sp>
      <p:sp>
        <p:nvSpPr>
          <p:cNvPr id="386" name="Google Shape;386;p65"/>
          <p:cNvSpPr txBox="1"/>
          <p:nvPr/>
        </p:nvSpPr>
        <p:spPr>
          <a:xfrm>
            <a:off x="118050" y="1294380"/>
            <a:ext cx="95331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CC7832"/>
                </a:solidFill>
                <a:highlight>
                  <a:srgbClr val="2B2B2B"/>
                </a:highlight>
                <a:latin typeface="Courier New"/>
                <a:ea typeface="Courier New"/>
                <a:cs typeface="Courier New"/>
                <a:sym typeface="Courier New"/>
              </a:rPr>
              <a:t>class </a:t>
            </a:r>
            <a:r>
              <a:rPr lang="en" sz="1000">
                <a:solidFill>
                  <a:srgbClr val="A9B7C6"/>
                </a:solidFill>
                <a:highlight>
                  <a:srgbClr val="2B2B2B"/>
                </a:highlight>
                <a:latin typeface="Courier New"/>
                <a:ea typeface="Courier New"/>
                <a:cs typeface="Courier New"/>
                <a:sym typeface="Courier New"/>
              </a:rPr>
              <a:t>TableController(PredictController):</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def </a:t>
            </a:r>
            <a:r>
              <a:rPr lang="en" sz="1000">
                <a:solidFill>
                  <a:srgbClr val="B200B2"/>
                </a:solidFill>
                <a:highlight>
                  <a:srgbClr val="2B2B2B"/>
                </a:highlight>
                <a:latin typeface="Courier New"/>
                <a:ea typeface="Courier New"/>
                <a:cs typeface="Courier New"/>
                <a:sym typeface="Courier New"/>
              </a:rPr>
              <a:t>__init__</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a:t>
            </a:r>
            <a:endParaRPr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CC7832"/>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CC7832"/>
                </a:solidFill>
                <a:highlight>
                  <a:srgbClr val="2B2B2B"/>
                </a:highlight>
                <a:latin typeface="Courier New"/>
                <a:ea typeface="Courier New"/>
                <a:cs typeface="Courier New"/>
                <a:sym typeface="Courier New"/>
              </a:rPr>
              <a:t>   def </a:t>
            </a:r>
            <a:r>
              <a:rPr lang="en" sz="1000">
                <a:solidFill>
                  <a:srgbClr val="FFC66D"/>
                </a:solidFill>
                <a:highlight>
                  <a:srgbClr val="2B2B2B"/>
                </a:highlight>
                <a:latin typeface="Courier New"/>
                <a:ea typeface="Courier New"/>
                <a:cs typeface="Courier New"/>
                <a:sym typeface="Courier New"/>
              </a:rPr>
              <a:t>bind</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view</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root):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.view.create_view(</a:t>
            </a:r>
            <a:r>
              <a:rPr lang="en" sz="1000">
                <a:solidFill>
                  <a:srgbClr val="AA4926"/>
                </a:solidFill>
                <a:highlight>
                  <a:srgbClr val="2B2B2B"/>
                </a:highlight>
                <a:latin typeface="Courier New"/>
                <a:ea typeface="Courier New"/>
                <a:cs typeface="Courier New"/>
                <a:sym typeface="Courier New"/>
              </a:rPr>
              <a:t>data</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.table())</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.view.buttons[</a:t>
            </a:r>
            <a:r>
              <a:rPr lang="en" sz="1000">
                <a:solidFill>
                  <a:srgbClr val="6A8759"/>
                </a:solidFill>
                <a:highlight>
                  <a:srgbClr val="2B2B2B"/>
                </a:highlight>
                <a:latin typeface="Courier New"/>
                <a:ea typeface="Courier New"/>
                <a:cs typeface="Courier New"/>
                <a:sym typeface="Courier New"/>
              </a:rPr>
              <a:t>"Switch to Menu"</a:t>
            </a:r>
            <a:r>
              <a:rPr lang="en" sz="1000">
                <a:solidFill>
                  <a:srgbClr val="A9B7C6"/>
                </a:solidFill>
                <a:highlight>
                  <a:srgbClr val="2B2B2B"/>
                </a:highlight>
                <a:latin typeface="Courier New"/>
                <a:ea typeface="Courier New"/>
                <a:cs typeface="Courier New"/>
                <a:sym typeface="Courier New"/>
              </a:rPr>
              <a:t>].configure(</a:t>
            </a:r>
            <a:r>
              <a:rPr lang="en" sz="1000">
                <a:solidFill>
                  <a:srgbClr val="AA4926"/>
                </a:solidFill>
                <a:highlight>
                  <a:srgbClr val="2B2B2B"/>
                </a:highlight>
                <a:latin typeface="Courier New"/>
                <a:ea typeface="Courier New"/>
                <a:cs typeface="Courier New"/>
                <a:sym typeface="Courier New"/>
              </a:rPr>
              <a:t>command</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.exit)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def </a:t>
            </a:r>
            <a:r>
              <a:rPr lang="en" sz="1000">
                <a:solidFill>
                  <a:srgbClr val="FFC66D"/>
                </a:solidFill>
                <a:highlight>
                  <a:srgbClr val="2B2B2B"/>
                </a:highlight>
                <a:latin typeface="Courier New"/>
                <a:ea typeface="Courier New"/>
                <a:cs typeface="Courier New"/>
                <a:sym typeface="Courier New"/>
              </a:rPr>
              <a:t>table</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return </a:t>
            </a:r>
            <a:r>
              <a:rPr lang="en" sz="1000">
                <a:solidFill>
                  <a:srgbClr val="A9B7C6"/>
                </a:solidFill>
                <a:highlight>
                  <a:srgbClr val="2B2B2B"/>
                </a:highlight>
                <a:latin typeface="Courier New"/>
                <a:ea typeface="Courier New"/>
                <a:cs typeface="Courier New"/>
                <a:sym typeface="Courier New"/>
              </a:rPr>
              <a:t>final_table</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6"/>
          <p:cNvSpPr txBox="1"/>
          <p:nvPr>
            <p:ph type="title"/>
          </p:nvPr>
        </p:nvSpPr>
        <p:spPr>
          <a:xfrm>
            <a:off x="855300" y="0"/>
            <a:ext cx="7433400" cy="1017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Naïve Bayes Algorithm</a:t>
            </a:r>
            <a:endParaRPr/>
          </a:p>
        </p:txBody>
      </p:sp>
      <p:sp>
        <p:nvSpPr>
          <p:cNvPr id="392" name="Google Shape;392;p66"/>
          <p:cNvSpPr txBox="1"/>
          <p:nvPr>
            <p:ph idx="1" type="body"/>
          </p:nvPr>
        </p:nvSpPr>
        <p:spPr>
          <a:xfrm>
            <a:off x="855300" y="1093900"/>
            <a:ext cx="7433400" cy="3492000"/>
          </a:xfrm>
          <a:prstGeom prst="rect">
            <a:avLst/>
          </a:prstGeom>
        </p:spPr>
        <p:txBody>
          <a:bodyPr anchorCtr="0" anchor="t" bIns="0" lIns="0" spcFirstLastPara="1" rIns="0" wrap="square" tIns="0">
            <a:noAutofit/>
          </a:bodyPr>
          <a:lstStyle/>
          <a:p>
            <a:pPr indent="457200" lvl="0" marL="0" rtl="0" algn="l">
              <a:lnSpc>
                <a:spcPct val="150000"/>
              </a:lnSpc>
              <a:spcBef>
                <a:spcPts val="1000"/>
              </a:spcBef>
              <a:spcAft>
                <a:spcPts val="0"/>
              </a:spcAft>
              <a:buNone/>
            </a:pPr>
            <a:r>
              <a:rPr lang="en" sz="1200">
                <a:latin typeface="Merriweather Sans Medium"/>
                <a:ea typeface="Merriweather Sans Medium"/>
                <a:cs typeface="Merriweather Sans Medium"/>
                <a:sym typeface="Merriweather Sans Medium"/>
              </a:rPr>
              <a:t>The Design goals consist of various design which we have implemented in our system disease prediction using machine learning. </a:t>
            </a:r>
            <a:endParaRPr sz="1200">
              <a:latin typeface="Merriweather Sans Medium"/>
              <a:ea typeface="Merriweather Sans Medium"/>
              <a:cs typeface="Merriweather Sans Medium"/>
              <a:sym typeface="Merriweather Sans Medium"/>
            </a:endParaRPr>
          </a:p>
          <a:p>
            <a:pPr indent="-304800" lvl="0" marL="457200" rtl="0" algn="l">
              <a:spcBef>
                <a:spcPts val="1000"/>
              </a:spcBef>
              <a:spcAft>
                <a:spcPts val="0"/>
              </a:spcAft>
              <a:buSzPts val="1200"/>
              <a:buChar char="●"/>
            </a:pPr>
            <a:r>
              <a:rPr lang="en" sz="1200"/>
              <a:t>It is used to predict the categorical class labels.</a:t>
            </a:r>
            <a:endParaRPr sz="1200"/>
          </a:p>
          <a:p>
            <a:pPr indent="-304800" lvl="0" marL="457200" rtl="0" algn="l">
              <a:spcBef>
                <a:spcPts val="1000"/>
              </a:spcBef>
              <a:spcAft>
                <a:spcPts val="0"/>
              </a:spcAft>
              <a:buSzPts val="1200"/>
              <a:buChar char="●"/>
            </a:pPr>
            <a:r>
              <a:rPr lang="en" sz="1200"/>
              <a:t>It classifies the class data based on the training set and the values in a classifying attribute and uses it in classifying new data. </a:t>
            </a:r>
            <a:endParaRPr sz="1200"/>
          </a:p>
          <a:p>
            <a:pPr indent="-304800" lvl="0" marL="457200" rtl="0" algn="l">
              <a:spcBef>
                <a:spcPts val="1000"/>
              </a:spcBef>
              <a:spcAft>
                <a:spcPts val="0"/>
              </a:spcAft>
              <a:buSzPts val="1200"/>
              <a:buChar char="●"/>
            </a:pPr>
            <a:r>
              <a:rPr lang="en" sz="1200"/>
              <a:t>It is statistical method for classification and supervised learning method. </a:t>
            </a:r>
            <a:endParaRPr sz="1200"/>
          </a:p>
          <a:p>
            <a:pPr indent="-304800" lvl="0" marL="457200" rtl="0" algn="l">
              <a:spcBef>
                <a:spcPts val="1000"/>
              </a:spcBef>
              <a:spcAft>
                <a:spcPts val="0"/>
              </a:spcAft>
              <a:buSzPts val="1200"/>
              <a:buChar char="●"/>
            </a:pPr>
            <a:r>
              <a:rPr lang="en" sz="1200"/>
              <a:t>It can solve both categorical and continuous values attributes. </a:t>
            </a:r>
            <a:endParaRPr sz="1200"/>
          </a:p>
          <a:p>
            <a:pPr indent="-304800" lvl="0" marL="457200" rtl="0" algn="l">
              <a:spcBef>
                <a:spcPts val="1000"/>
              </a:spcBef>
              <a:spcAft>
                <a:spcPts val="0"/>
              </a:spcAft>
              <a:buSzPts val="1200"/>
              <a:buChar char="●"/>
            </a:pPr>
            <a:r>
              <a:rPr lang="en" sz="1200"/>
              <a:t>Bayes theorem finds the probability of an event occurring given the probability of another event that has already occurred. Bayes theorem is stated mathematically as the following equation.</a:t>
            </a:r>
            <a:endParaRPr sz="1200"/>
          </a:p>
          <a:p>
            <a:pPr indent="0" lvl="0" marL="457200" rtl="0" algn="ctr">
              <a:spcBef>
                <a:spcPts val="1000"/>
              </a:spcBef>
              <a:spcAft>
                <a:spcPts val="800"/>
              </a:spcAft>
              <a:buNone/>
            </a:pPr>
            <a:r>
              <a:rPr b="1" lang="en" sz="1200">
                <a:latin typeface="Merriweather Sans"/>
                <a:ea typeface="Merriweather Sans"/>
                <a:cs typeface="Merriweather Sans"/>
                <a:sym typeface="Merriweather Sans"/>
              </a:rPr>
              <a:t>P(A/B) = P(B|A) P(A)/P(B)</a:t>
            </a:r>
            <a:endParaRPr sz="1200"/>
          </a:p>
        </p:txBody>
      </p:sp>
      <p:sp>
        <p:nvSpPr>
          <p:cNvPr id="393" name="Google Shape;393;p66"/>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7"/>
          <p:cNvSpPr txBox="1"/>
          <p:nvPr>
            <p:ph type="title"/>
          </p:nvPr>
        </p:nvSpPr>
        <p:spPr>
          <a:xfrm>
            <a:off x="855300" y="0"/>
            <a:ext cx="7433400" cy="1017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Naïve Bayes Algorithm</a:t>
            </a:r>
            <a:endParaRPr/>
          </a:p>
        </p:txBody>
      </p:sp>
      <p:sp>
        <p:nvSpPr>
          <p:cNvPr id="399" name="Google Shape;399;p67"/>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400" name="Google Shape;400;p67"/>
          <p:cNvPicPr preferRelativeResize="0"/>
          <p:nvPr/>
        </p:nvPicPr>
        <p:blipFill rotWithShape="1">
          <a:blip r:embed="rId3">
            <a:alphaModFix/>
          </a:blip>
          <a:srcRect b="66183" l="2233" r="1898" t="2037"/>
          <a:stretch/>
        </p:blipFill>
        <p:spPr>
          <a:xfrm>
            <a:off x="1203800" y="1995575"/>
            <a:ext cx="3562875" cy="1401050"/>
          </a:xfrm>
          <a:prstGeom prst="rect">
            <a:avLst/>
          </a:prstGeom>
          <a:noFill/>
          <a:ln>
            <a:noFill/>
          </a:ln>
        </p:spPr>
      </p:pic>
      <p:pic>
        <p:nvPicPr>
          <p:cNvPr id="401" name="Google Shape;401;p67"/>
          <p:cNvPicPr preferRelativeResize="0"/>
          <p:nvPr/>
        </p:nvPicPr>
        <p:blipFill rotWithShape="1">
          <a:blip r:embed="rId3">
            <a:alphaModFix/>
          </a:blip>
          <a:srcRect b="1625" l="2555" r="2783" t="32554"/>
          <a:stretch/>
        </p:blipFill>
        <p:spPr>
          <a:xfrm>
            <a:off x="4995275" y="1249626"/>
            <a:ext cx="3507325" cy="2892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1"/>
          <p:cNvSpPr txBox="1"/>
          <p:nvPr>
            <p:ph type="title"/>
          </p:nvPr>
        </p:nvSpPr>
        <p:spPr>
          <a:xfrm>
            <a:off x="855300" y="0"/>
            <a:ext cx="7433400" cy="1017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Introduction</a:t>
            </a:r>
            <a:endParaRPr/>
          </a:p>
        </p:txBody>
      </p:sp>
      <p:sp>
        <p:nvSpPr>
          <p:cNvPr id="233" name="Google Shape;233;p41"/>
          <p:cNvSpPr txBox="1"/>
          <p:nvPr>
            <p:ph idx="1" type="body"/>
          </p:nvPr>
        </p:nvSpPr>
        <p:spPr>
          <a:xfrm>
            <a:off x="855300" y="1246297"/>
            <a:ext cx="7433400" cy="3033900"/>
          </a:xfrm>
          <a:prstGeom prst="rect">
            <a:avLst/>
          </a:prstGeom>
        </p:spPr>
        <p:txBody>
          <a:bodyPr anchorCtr="0" anchor="t" bIns="0" lIns="0" spcFirstLastPara="1" rIns="0" wrap="square" tIns="0">
            <a:noAutofit/>
          </a:bodyPr>
          <a:lstStyle/>
          <a:p>
            <a:pPr indent="-304800" lvl="0" marL="457200" rtl="0" algn="just">
              <a:spcBef>
                <a:spcPts val="0"/>
              </a:spcBef>
              <a:spcAft>
                <a:spcPts val="0"/>
              </a:spcAft>
              <a:buSzPts val="1200"/>
              <a:buChar char="●"/>
            </a:pPr>
            <a:r>
              <a:rPr lang="en" sz="1200"/>
              <a:t>Disease Prediction using Naive Bayes is a system which predicts the disease of the patient or the user based on the symptoms he/she enters. </a:t>
            </a:r>
            <a:endParaRPr sz="1200"/>
          </a:p>
          <a:p>
            <a:pPr indent="-304800" lvl="0" marL="457200" rtl="0" algn="just">
              <a:spcBef>
                <a:spcPts val="1000"/>
              </a:spcBef>
              <a:spcAft>
                <a:spcPts val="0"/>
              </a:spcAft>
              <a:buSzPts val="1200"/>
              <a:buChar char="●"/>
            </a:pPr>
            <a:r>
              <a:rPr lang="en" sz="1200"/>
              <a:t>It provides the accurate results based on that information. </a:t>
            </a:r>
            <a:endParaRPr sz="1200"/>
          </a:p>
          <a:p>
            <a:pPr indent="-304800" lvl="0" marL="457200" rtl="0" algn="just">
              <a:spcBef>
                <a:spcPts val="1000"/>
              </a:spcBef>
              <a:spcAft>
                <a:spcPts val="0"/>
              </a:spcAft>
              <a:buSzPts val="1200"/>
              <a:buChar char="●"/>
            </a:pPr>
            <a:r>
              <a:rPr lang="en" sz="1200"/>
              <a:t>The health industry can also be benefit from this system by just asking the symptoms from the user and entering it in the system. </a:t>
            </a:r>
            <a:endParaRPr sz="1200"/>
          </a:p>
          <a:p>
            <a:pPr indent="-304800" lvl="0" marL="457200" rtl="0" algn="just">
              <a:spcBef>
                <a:spcPts val="1000"/>
              </a:spcBef>
              <a:spcAft>
                <a:spcPts val="0"/>
              </a:spcAft>
              <a:buSzPts val="1200"/>
              <a:buChar char="●"/>
            </a:pPr>
            <a:r>
              <a:rPr lang="en" sz="1200"/>
              <a:t>The project disease prediction using machine learning is developed to overcome general disease in earlier stages. </a:t>
            </a:r>
            <a:endParaRPr sz="1200"/>
          </a:p>
          <a:p>
            <a:pPr indent="-304800" lvl="0" marL="457200" rtl="0" algn="just">
              <a:spcBef>
                <a:spcPts val="1000"/>
              </a:spcBef>
              <a:spcAft>
                <a:spcPts val="0"/>
              </a:spcAft>
              <a:buSzPts val="1200"/>
              <a:buChar char="●"/>
            </a:pPr>
            <a:r>
              <a:rPr lang="en" sz="1200"/>
              <a:t>According to research there are 40% peoples who ignores about general disease which leads to harmful disease later. </a:t>
            </a:r>
            <a:endParaRPr sz="1200"/>
          </a:p>
          <a:p>
            <a:pPr indent="-304800" lvl="0" marL="457200" rtl="0" algn="just">
              <a:spcBef>
                <a:spcPts val="1000"/>
              </a:spcBef>
              <a:spcAft>
                <a:spcPts val="1000"/>
              </a:spcAft>
              <a:buSzPts val="1200"/>
              <a:buChar char="●"/>
            </a:pPr>
            <a:r>
              <a:rPr lang="en" sz="1200"/>
              <a:t>This project is completely done with the help of Machine Learning and Python Programming language.</a:t>
            </a:r>
            <a:endParaRPr sz="1200"/>
          </a:p>
        </p:txBody>
      </p:sp>
      <p:sp>
        <p:nvSpPr>
          <p:cNvPr id="234" name="Google Shape;234;p41"/>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8"/>
          <p:cNvSpPr txBox="1"/>
          <p:nvPr/>
        </p:nvSpPr>
        <p:spPr>
          <a:xfrm>
            <a:off x="2872200" y="2371650"/>
            <a:ext cx="33996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700">
                <a:solidFill>
                  <a:srgbClr val="FFFFFF"/>
                </a:solidFill>
                <a:latin typeface="Average"/>
                <a:ea typeface="Average"/>
                <a:cs typeface="Average"/>
                <a:sym typeface="Average"/>
              </a:rPr>
              <a:t>Result Analysis</a:t>
            </a:r>
            <a:endParaRPr b="1" sz="2700">
              <a:solidFill>
                <a:srgbClr val="FFFFFF"/>
              </a:solidFill>
              <a:latin typeface="Average"/>
              <a:ea typeface="Average"/>
              <a:cs typeface="Average"/>
              <a:sym typeface="Averag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9"/>
          <p:cNvSpPr txBox="1"/>
          <p:nvPr>
            <p:ph type="title"/>
          </p:nvPr>
        </p:nvSpPr>
        <p:spPr>
          <a:xfrm>
            <a:off x="855300" y="2063250"/>
            <a:ext cx="7433400" cy="1017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400"/>
              <a:t>Training Dataset</a:t>
            </a:r>
            <a:endParaRPr sz="34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70"/>
          <p:cNvSpPr txBox="1"/>
          <p:nvPr>
            <p:ph type="title"/>
          </p:nvPr>
        </p:nvSpPr>
        <p:spPr>
          <a:xfrm>
            <a:off x="855300" y="202550"/>
            <a:ext cx="7433400" cy="1017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Training Dataset</a:t>
            </a:r>
            <a:endParaRPr/>
          </a:p>
        </p:txBody>
      </p:sp>
      <p:sp>
        <p:nvSpPr>
          <p:cNvPr id="417" name="Google Shape;417;p70"/>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418" name="Google Shape;418;p70"/>
          <p:cNvPicPr preferRelativeResize="0"/>
          <p:nvPr/>
        </p:nvPicPr>
        <p:blipFill>
          <a:blip r:embed="rId3">
            <a:alphaModFix/>
          </a:blip>
          <a:stretch>
            <a:fillRect/>
          </a:stretch>
        </p:blipFill>
        <p:spPr>
          <a:xfrm>
            <a:off x="372050" y="1789113"/>
            <a:ext cx="4737499" cy="2400300"/>
          </a:xfrm>
          <a:prstGeom prst="rect">
            <a:avLst/>
          </a:prstGeom>
          <a:noFill/>
          <a:ln>
            <a:noFill/>
          </a:ln>
        </p:spPr>
      </p:pic>
      <p:pic>
        <p:nvPicPr>
          <p:cNvPr id="419" name="Google Shape;419;p70"/>
          <p:cNvPicPr preferRelativeResize="0"/>
          <p:nvPr/>
        </p:nvPicPr>
        <p:blipFill>
          <a:blip r:embed="rId4">
            <a:alphaModFix/>
          </a:blip>
          <a:stretch>
            <a:fillRect/>
          </a:stretch>
        </p:blipFill>
        <p:spPr>
          <a:xfrm>
            <a:off x="5109550" y="1793875"/>
            <a:ext cx="3826375" cy="23907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71"/>
          <p:cNvSpPr txBox="1"/>
          <p:nvPr>
            <p:ph type="title"/>
          </p:nvPr>
        </p:nvSpPr>
        <p:spPr>
          <a:xfrm>
            <a:off x="855300" y="0"/>
            <a:ext cx="7433400" cy="1017000"/>
          </a:xfrm>
          <a:prstGeom prst="rect">
            <a:avLst/>
          </a:prstGeom>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2200"/>
              <a:t>Barplot of the count for all symptoms' absence and     presence in Training Dataset</a:t>
            </a:r>
            <a:endParaRPr sz="2000"/>
          </a:p>
        </p:txBody>
      </p:sp>
      <p:sp>
        <p:nvSpPr>
          <p:cNvPr id="425" name="Google Shape;425;p71"/>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426" name="Google Shape;426;p71"/>
          <p:cNvPicPr preferRelativeResize="0"/>
          <p:nvPr/>
        </p:nvPicPr>
        <p:blipFill>
          <a:blip r:embed="rId3">
            <a:alphaModFix/>
          </a:blip>
          <a:stretch>
            <a:fillRect/>
          </a:stretch>
        </p:blipFill>
        <p:spPr>
          <a:xfrm>
            <a:off x="449894" y="1175844"/>
            <a:ext cx="1835372" cy="1493764"/>
          </a:xfrm>
          <a:prstGeom prst="rect">
            <a:avLst/>
          </a:prstGeom>
          <a:noFill/>
          <a:ln>
            <a:noFill/>
          </a:ln>
        </p:spPr>
      </p:pic>
      <p:pic>
        <p:nvPicPr>
          <p:cNvPr id="427" name="Google Shape;427;p71"/>
          <p:cNvPicPr preferRelativeResize="0"/>
          <p:nvPr/>
        </p:nvPicPr>
        <p:blipFill>
          <a:blip r:embed="rId4">
            <a:alphaModFix/>
          </a:blip>
          <a:stretch>
            <a:fillRect/>
          </a:stretch>
        </p:blipFill>
        <p:spPr>
          <a:xfrm>
            <a:off x="2444864" y="1171387"/>
            <a:ext cx="1975020" cy="1502655"/>
          </a:xfrm>
          <a:prstGeom prst="rect">
            <a:avLst/>
          </a:prstGeom>
          <a:noFill/>
          <a:ln>
            <a:noFill/>
          </a:ln>
        </p:spPr>
      </p:pic>
      <p:pic>
        <p:nvPicPr>
          <p:cNvPr id="428" name="Google Shape;428;p71"/>
          <p:cNvPicPr preferRelativeResize="0"/>
          <p:nvPr/>
        </p:nvPicPr>
        <p:blipFill>
          <a:blip r:embed="rId5">
            <a:alphaModFix/>
          </a:blip>
          <a:stretch>
            <a:fillRect/>
          </a:stretch>
        </p:blipFill>
        <p:spPr>
          <a:xfrm>
            <a:off x="4419883" y="1171375"/>
            <a:ext cx="2673260" cy="1502655"/>
          </a:xfrm>
          <a:prstGeom prst="rect">
            <a:avLst/>
          </a:prstGeom>
          <a:noFill/>
          <a:ln>
            <a:noFill/>
          </a:ln>
        </p:spPr>
      </p:pic>
      <p:pic>
        <p:nvPicPr>
          <p:cNvPr id="429" name="Google Shape;429;p71"/>
          <p:cNvPicPr preferRelativeResize="0"/>
          <p:nvPr/>
        </p:nvPicPr>
        <p:blipFill>
          <a:blip r:embed="rId6">
            <a:alphaModFix/>
          </a:blip>
          <a:stretch>
            <a:fillRect/>
          </a:stretch>
        </p:blipFill>
        <p:spPr>
          <a:xfrm>
            <a:off x="75838" y="2758883"/>
            <a:ext cx="2663285" cy="1502655"/>
          </a:xfrm>
          <a:prstGeom prst="rect">
            <a:avLst/>
          </a:prstGeom>
          <a:noFill/>
          <a:ln>
            <a:noFill/>
          </a:ln>
        </p:spPr>
      </p:pic>
      <p:pic>
        <p:nvPicPr>
          <p:cNvPr id="430" name="Google Shape;430;p71"/>
          <p:cNvPicPr preferRelativeResize="0"/>
          <p:nvPr/>
        </p:nvPicPr>
        <p:blipFill>
          <a:blip r:embed="rId7">
            <a:alphaModFix/>
          </a:blip>
          <a:stretch>
            <a:fillRect/>
          </a:stretch>
        </p:blipFill>
        <p:spPr>
          <a:xfrm>
            <a:off x="2739122" y="2763341"/>
            <a:ext cx="1965045" cy="1493764"/>
          </a:xfrm>
          <a:prstGeom prst="rect">
            <a:avLst/>
          </a:prstGeom>
          <a:noFill/>
          <a:ln>
            <a:noFill/>
          </a:ln>
        </p:spPr>
      </p:pic>
      <p:pic>
        <p:nvPicPr>
          <p:cNvPr id="431" name="Google Shape;431;p71"/>
          <p:cNvPicPr preferRelativeResize="0"/>
          <p:nvPr/>
        </p:nvPicPr>
        <p:blipFill>
          <a:blip r:embed="rId8">
            <a:alphaModFix/>
          </a:blip>
          <a:stretch>
            <a:fillRect/>
          </a:stretch>
        </p:blipFill>
        <p:spPr>
          <a:xfrm>
            <a:off x="4751318" y="2763353"/>
            <a:ext cx="1785498" cy="1493764"/>
          </a:xfrm>
          <a:prstGeom prst="rect">
            <a:avLst/>
          </a:prstGeom>
          <a:noFill/>
          <a:ln>
            <a:noFill/>
          </a:ln>
        </p:spPr>
      </p:pic>
      <p:pic>
        <p:nvPicPr>
          <p:cNvPr id="432" name="Google Shape;432;p71"/>
          <p:cNvPicPr preferRelativeResize="0"/>
          <p:nvPr/>
        </p:nvPicPr>
        <p:blipFill>
          <a:blip r:embed="rId9">
            <a:alphaModFix/>
          </a:blip>
          <a:stretch>
            <a:fillRect/>
          </a:stretch>
        </p:blipFill>
        <p:spPr>
          <a:xfrm>
            <a:off x="7073193" y="1171387"/>
            <a:ext cx="1994970" cy="1502655"/>
          </a:xfrm>
          <a:prstGeom prst="rect">
            <a:avLst/>
          </a:prstGeom>
          <a:noFill/>
          <a:ln>
            <a:noFill/>
          </a:ln>
        </p:spPr>
      </p:pic>
      <p:pic>
        <p:nvPicPr>
          <p:cNvPr id="433" name="Google Shape;433;p71"/>
          <p:cNvPicPr preferRelativeResize="0"/>
          <p:nvPr/>
        </p:nvPicPr>
        <p:blipFill>
          <a:blip r:embed="rId10">
            <a:alphaModFix/>
          </a:blip>
          <a:stretch>
            <a:fillRect/>
          </a:stretch>
        </p:blipFill>
        <p:spPr>
          <a:xfrm>
            <a:off x="6669211" y="2758895"/>
            <a:ext cx="2244341" cy="150265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72"/>
          <p:cNvSpPr txBox="1"/>
          <p:nvPr>
            <p:ph type="title"/>
          </p:nvPr>
        </p:nvSpPr>
        <p:spPr>
          <a:xfrm>
            <a:off x="855300" y="0"/>
            <a:ext cx="7433400" cy="1017000"/>
          </a:xfrm>
          <a:prstGeom prst="rect">
            <a:avLst/>
          </a:prstGeom>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a:t>Barplot of the count for all diseases in Training Dataset</a:t>
            </a:r>
            <a:endParaRPr sz="2200"/>
          </a:p>
        </p:txBody>
      </p:sp>
      <p:sp>
        <p:nvSpPr>
          <p:cNvPr id="439" name="Google Shape;439;p72"/>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440" name="Google Shape;440;p72"/>
          <p:cNvPicPr preferRelativeResize="0"/>
          <p:nvPr/>
        </p:nvPicPr>
        <p:blipFill rotWithShape="1">
          <a:blip r:embed="rId3">
            <a:alphaModFix/>
          </a:blip>
          <a:srcRect b="5919" l="22165" r="8351" t="9997"/>
          <a:stretch/>
        </p:blipFill>
        <p:spPr>
          <a:xfrm>
            <a:off x="1233162" y="1095925"/>
            <a:ext cx="6677578" cy="318225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73"/>
          <p:cNvSpPr txBox="1"/>
          <p:nvPr>
            <p:ph type="title"/>
          </p:nvPr>
        </p:nvSpPr>
        <p:spPr>
          <a:xfrm>
            <a:off x="855300" y="0"/>
            <a:ext cx="7433400" cy="1017000"/>
          </a:xfrm>
          <a:prstGeom prst="rect">
            <a:avLst/>
          </a:prstGeom>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a:t>Summary statistics of attributes of Training Dataset</a:t>
            </a:r>
            <a:endParaRPr/>
          </a:p>
        </p:txBody>
      </p:sp>
      <p:sp>
        <p:nvSpPr>
          <p:cNvPr id="446" name="Google Shape;446;p73"/>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447" name="Google Shape;447;p73"/>
          <p:cNvPicPr preferRelativeResize="0"/>
          <p:nvPr/>
        </p:nvPicPr>
        <p:blipFill>
          <a:blip r:embed="rId3">
            <a:alphaModFix/>
          </a:blip>
          <a:stretch>
            <a:fillRect/>
          </a:stretch>
        </p:blipFill>
        <p:spPr>
          <a:xfrm>
            <a:off x="314250" y="1823775"/>
            <a:ext cx="4629149" cy="2247900"/>
          </a:xfrm>
          <a:prstGeom prst="rect">
            <a:avLst/>
          </a:prstGeom>
          <a:noFill/>
          <a:ln>
            <a:noFill/>
          </a:ln>
        </p:spPr>
      </p:pic>
      <p:pic>
        <p:nvPicPr>
          <p:cNvPr id="448" name="Google Shape;448;p73"/>
          <p:cNvPicPr preferRelativeResize="0"/>
          <p:nvPr/>
        </p:nvPicPr>
        <p:blipFill>
          <a:blip r:embed="rId4">
            <a:alphaModFix/>
          </a:blip>
          <a:stretch>
            <a:fillRect/>
          </a:stretch>
        </p:blipFill>
        <p:spPr>
          <a:xfrm>
            <a:off x="4932838" y="1852350"/>
            <a:ext cx="3828925" cy="22193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4"/>
          <p:cNvSpPr txBox="1"/>
          <p:nvPr>
            <p:ph type="title"/>
          </p:nvPr>
        </p:nvSpPr>
        <p:spPr>
          <a:xfrm>
            <a:off x="855300" y="2063250"/>
            <a:ext cx="7433400" cy="1017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400"/>
              <a:t>Testing Dataset</a:t>
            </a:r>
            <a:endParaRPr sz="34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75"/>
          <p:cNvSpPr txBox="1"/>
          <p:nvPr>
            <p:ph type="title"/>
          </p:nvPr>
        </p:nvSpPr>
        <p:spPr>
          <a:xfrm>
            <a:off x="855300" y="0"/>
            <a:ext cx="7433400" cy="1017000"/>
          </a:xfrm>
          <a:prstGeom prst="rect">
            <a:avLst/>
          </a:prstGeom>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2600"/>
              <a:t>Testing Dataset</a:t>
            </a:r>
            <a:endParaRPr/>
          </a:p>
        </p:txBody>
      </p:sp>
      <p:sp>
        <p:nvSpPr>
          <p:cNvPr id="459" name="Google Shape;459;p75"/>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460" name="Google Shape;460;p75"/>
          <p:cNvPicPr preferRelativeResize="0"/>
          <p:nvPr/>
        </p:nvPicPr>
        <p:blipFill>
          <a:blip r:embed="rId3">
            <a:alphaModFix/>
          </a:blip>
          <a:stretch>
            <a:fillRect/>
          </a:stretch>
        </p:blipFill>
        <p:spPr>
          <a:xfrm>
            <a:off x="406725" y="1949500"/>
            <a:ext cx="4691250" cy="1971675"/>
          </a:xfrm>
          <a:prstGeom prst="rect">
            <a:avLst/>
          </a:prstGeom>
          <a:noFill/>
          <a:ln>
            <a:noFill/>
          </a:ln>
        </p:spPr>
      </p:pic>
      <p:pic>
        <p:nvPicPr>
          <p:cNvPr id="461" name="Google Shape;461;p75"/>
          <p:cNvPicPr preferRelativeResize="0"/>
          <p:nvPr/>
        </p:nvPicPr>
        <p:blipFill>
          <a:blip r:embed="rId4">
            <a:alphaModFix/>
          </a:blip>
          <a:stretch>
            <a:fillRect/>
          </a:stretch>
        </p:blipFill>
        <p:spPr>
          <a:xfrm>
            <a:off x="5097975" y="1949500"/>
            <a:ext cx="3814825" cy="19716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6"/>
          <p:cNvSpPr txBox="1"/>
          <p:nvPr>
            <p:ph type="title"/>
          </p:nvPr>
        </p:nvSpPr>
        <p:spPr>
          <a:xfrm>
            <a:off x="855300" y="0"/>
            <a:ext cx="7433400" cy="1017000"/>
          </a:xfrm>
          <a:prstGeom prst="rect">
            <a:avLst/>
          </a:prstGeom>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a:t>Barplot of the count for all symptoms' absence and presence in Testing Dataset</a:t>
            </a:r>
            <a:endParaRPr/>
          </a:p>
        </p:txBody>
      </p:sp>
      <p:sp>
        <p:nvSpPr>
          <p:cNvPr id="467" name="Google Shape;467;p76"/>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468" name="Google Shape;468;p76"/>
          <p:cNvPicPr preferRelativeResize="0"/>
          <p:nvPr/>
        </p:nvPicPr>
        <p:blipFill>
          <a:blip r:embed="rId3">
            <a:alphaModFix/>
          </a:blip>
          <a:stretch>
            <a:fillRect/>
          </a:stretch>
        </p:blipFill>
        <p:spPr>
          <a:xfrm>
            <a:off x="456314" y="1164773"/>
            <a:ext cx="1728510" cy="1525608"/>
          </a:xfrm>
          <a:prstGeom prst="rect">
            <a:avLst/>
          </a:prstGeom>
          <a:noFill/>
          <a:ln>
            <a:noFill/>
          </a:ln>
        </p:spPr>
      </p:pic>
      <p:pic>
        <p:nvPicPr>
          <p:cNvPr id="469" name="Google Shape;469;p76"/>
          <p:cNvPicPr preferRelativeResize="0"/>
          <p:nvPr/>
        </p:nvPicPr>
        <p:blipFill>
          <a:blip r:embed="rId4">
            <a:alphaModFix/>
          </a:blip>
          <a:stretch>
            <a:fillRect/>
          </a:stretch>
        </p:blipFill>
        <p:spPr>
          <a:xfrm>
            <a:off x="2488737" y="1164773"/>
            <a:ext cx="1880466" cy="1534689"/>
          </a:xfrm>
          <a:prstGeom prst="rect">
            <a:avLst/>
          </a:prstGeom>
          <a:noFill/>
          <a:ln>
            <a:noFill/>
          </a:ln>
        </p:spPr>
      </p:pic>
      <p:pic>
        <p:nvPicPr>
          <p:cNvPr id="470" name="Google Shape;470;p76"/>
          <p:cNvPicPr preferRelativeResize="0"/>
          <p:nvPr/>
        </p:nvPicPr>
        <p:blipFill>
          <a:blip r:embed="rId5">
            <a:alphaModFix/>
          </a:blip>
          <a:stretch>
            <a:fillRect/>
          </a:stretch>
        </p:blipFill>
        <p:spPr>
          <a:xfrm>
            <a:off x="4445182" y="1092125"/>
            <a:ext cx="2545278" cy="1534689"/>
          </a:xfrm>
          <a:prstGeom prst="rect">
            <a:avLst/>
          </a:prstGeom>
          <a:noFill/>
          <a:ln>
            <a:noFill/>
          </a:ln>
        </p:spPr>
      </p:pic>
      <p:pic>
        <p:nvPicPr>
          <p:cNvPr id="471" name="Google Shape;471;p76"/>
          <p:cNvPicPr preferRelativeResize="0"/>
          <p:nvPr/>
        </p:nvPicPr>
        <p:blipFill>
          <a:blip r:embed="rId6">
            <a:alphaModFix/>
          </a:blip>
          <a:stretch>
            <a:fillRect/>
          </a:stretch>
        </p:blipFill>
        <p:spPr>
          <a:xfrm>
            <a:off x="152400" y="2772111"/>
            <a:ext cx="2535780" cy="1534689"/>
          </a:xfrm>
          <a:prstGeom prst="rect">
            <a:avLst/>
          </a:prstGeom>
          <a:noFill/>
          <a:ln>
            <a:noFill/>
          </a:ln>
        </p:spPr>
      </p:pic>
      <p:pic>
        <p:nvPicPr>
          <p:cNvPr id="472" name="Google Shape;472;p76"/>
          <p:cNvPicPr preferRelativeResize="0"/>
          <p:nvPr/>
        </p:nvPicPr>
        <p:blipFill>
          <a:blip r:embed="rId7">
            <a:alphaModFix/>
          </a:blip>
          <a:stretch>
            <a:fillRect/>
          </a:stretch>
        </p:blipFill>
        <p:spPr>
          <a:xfrm>
            <a:off x="2840138" y="2772111"/>
            <a:ext cx="1870969" cy="1525608"/>
          </a:xfrm>
          <a:prstGeom prst="rect">
            <a:avLst/>
          </a:prstGeom>
          <a:noFill/>
          <a:ln>
            <a:noFill/>
          </a:ln>
        </p:spPr>
      </p:pic>
      <p:pic>
        <p:nvPicPr>
          <p:cNvPr id="473" name="Google Shape;473;p76"/>
          <p:cNvPicPr preferRelativeResize="0"/>
          <p:nvPr/>
        </p:nvPicPr>
        <p:blipFill>
          <a:blip r:embed="rId8">
            <a:alphaModFix/>
          </a:blip>
          <a:stretch>
            <a:fillRect/>
          </a:stretch>
        </p:blipFill>
        <p:spPr>
          <a:xfrm>
            <a:off x="7066439" y="1092125"/>
            <a:ext cx="1633536" cy="1525608"/>
          </a:xfrm>
          <a:prstGeom prst="rect">
            <a:avLst/>
          </a:prstGeom>
          <a:noFill/>
          <a:ln>
            <a:noFill/>
          </a:ln>
        </p:spPr>
      </p:pic>
      <p:pic>
        <p:nvPicPr>
          <p:cNvPr id="474" name="Google Shape;474;p76"/>
          <p:cNvPicPr preferRelativeResize="0"/>
          <p:nvPr/>
        </p:nvPicPr>
        <p:blipFill>
          <a:blip r:embed="rId9">
            <a:alphaModFix/>
          </a:blip>
          <a:stretch>
            <a:fillRect/>
          </a:stretch>
        </p:blipFill>
        <p:spPr>
          <a:xfrm>
            <a:off x="4863064" y="2772111"/>
            <a:ext cx="1899461" cy="1534689"/>
          </a:xfrm>
          <a:prstGeom prst="rect">
            <a:avLst/>
          </a:prstGeom>
          <a:noFill/>
          <a:ln>
            <a:noFill/>
          </a:ln>
        </p:spPr>
      </p:pic>
      <p:pic>
        <p:nvPicPr>
          <p:cNvPr id="475" name="Google Shape;475;p76"/>
          <p:cNvPicPr preferRelativeResize="0"/>
          <p:nvPr/>
        </p:nvPicPr>
        <p:blipFill>
          <a:blip r:embed="rId10">
            <a:alphaModFix/>
          </a:blip>
          <a:stretch>
            <a:fillRect/>
          </a:stretch>
        </p:blipFill>
        <p:spPr>
          <a:xfrm>
            <a:off x="6914482" y="2763030"/>
            <a:ext cx="2051418" cy="147330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77"/>
          <p:cNvSpPr txBox="1"/>
          <p:nvPr>
            <p:ph type="title"/>
          </p:nvPr>
        </p:nvSpPr>
        <p:spPr>
          <a:xfrm>
            <a:off x="855300" y="0"/>
            <a:ext cx="7433400" cy="1017000"/>
          </a:xfrm>
          <a:prstGeom prst="rect">
            <a:avLst/>
          </a:prstGeom>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a:t>Barplot of the count for all diseases in Testing Dataset</a:t>
            </a:r>
            <a:endParaRPr/>
          </a:p>
        </p:txBody>
      </p:sp>
      <p:sp>
        <p:nvSpPr>
          <p:cNvPr id="481" name="Google Shape;481;p77"/>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482" name="Google Shape;482;p77"/>
          <p:cNvPicPr preferRelativeResize="0"/>
          <p:nvPr/>
        </p:nvPicPr>
        <p:blipFill rotWithShape="1">
          <a:blip r:embed="rId3">
            <a:alphaModFix/>
          </a:blip>
          <a:srcRect b="8928" l="18874" r="8891" t="8706"/>
          <a:stretch/>
        </p:blipFill>
        <p:spPr>
          <a:xfrm>
            <a:off x="1683575" y="1106900"/>
            <a:ext cx="5776749" cy="32195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2"/>
          <p:cNvSpPr txBox="1"/>
          <p:nvPr>
            <p:ph type="title"/>
          </p:nvPr>
        </p:nvSpPr>
        <p:spPr>
          <a:xfrm>
            <a:off x="855300" y="0"/>
            <a:ext cx="7433400" cy="1017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Problem definition</a:t>
            </a:r>
            <a:endParaRPr/>
          </a:p>
        </p:txBody>
      </p:sp>
      <p:sp>
        <p:nvSpPr>
          <p:cNvPr id="240" name="Google Shape;240;p42"/>
          <p:cNvSpPr txBox="1"/>
          <p:nvPr>
            <p:ph idx="1" type="body"/>
          </p:nvPr>
        </p:nvSpPr>
        <p:spPr>
          <a:xfrm>
            <a:off x="855300" y="1246297"/>
            <a:ext cx="7433400" cy="3033900"/>
          </a:xfrm>
          <a:prstGeom prst="rect">
            <a:avLst/>
          </a:prstGeom>
        </p:spPr>
        <p:txBody>
          <a:bodyPr anchorCtr="0" anchor="t" bIns="0" lIns="0" spcFirstLastPara="1" rIns="0" wrap="square" tIns="0">
            <a:noAutofit/>
          </a:bodyPr>
          <a:lstStyle/>
          <a:p>
            <a:pPr indent="0" lvl="0" marL="0" rtl="0" algn="just">
              <a:spcBef>
                <a:spcPts val="0"/>
              </a:spcBef>
              <a:spcAft>
                <a:spcPts val="1000"/>
              </a:spcAft>
              <a:buNone/>
            </a:pPr>
            <a:r>
              <a:rPr lang="en" sz="1300"/>
              <a:t>In a day's in Health Industry there are various problems related to machines or devices which will give wrong or unaccepted results. We are building a project that will give the accurate predictions based on information provided by the user and also based on the datasets that are available in the machine. </a:t>
            </a:r>
            <a:endParaRPr sz="1300"/>
          </a:p>
        </p:txBody>
      </p:sp>
      <p:sp>
        <p:nvSpPr>
          <p:cNvPr id="241" name="Google Shape;241;p42"/>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78"/>
          <p:cNvSpPr txBox="1"/>
          <p:nvPr>
            <p:ph type="title"/>
          </p:nvPr>
        </p:nvSpPr>
        <p:spPr>
          <a:xfrm>
            <a:off x="855300" y="0"/>
            <a:ext cx="7433400" cy="1017000"/>
          </a:xfrm>
          <a:prstGeom prst="rect">
            <a:avLst/>
          </a:prstGeom>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
              <a:t>Summary statistics of attributes of Testing Dataset</a:t>
            </a:r>
            <a:endParaRPr/>
          </a:p>
        </p:txBody>
      </p:sp>
      <p:sp>
        <p:nvSpPr>
          <p:cNvPr id="488" name="Google Shape;488;p78"/>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489" name="Google Shape;489;p78"/>
          <p:cNvPicPr preferRelativeResize="0"/>
          <p:nvPr/>
        </p:nvPicPr>
        <p:blipFill rotWithShape="1">
          <a:blip r:embed="rId3">
            <a:alphaModFix/>
          </a:blip>
          <a:srcRect b="0" l="0" r="6279" t="0"/>
          <a:stretch/>
        </p:blipFill>
        <p:spPr>
          <a:xfrm>
            <a:off x="395175" y="1876525"/>
            <a:ext cx="4402251" cy="2228850"/>
          </a:xfrm>
          <a:prstGeom prst="rect">
            <a:avLst/>
          </a:prstGeom>
          <a:noFill/>
          <a:ln>
            <a:noFill/>
          </a:ln>
        </p:spPr>
      </p:pic>
      <p:pic>
        <p:nvPicPr>
          <p:cNvPr id="490" name="Google Shape;490;p78"/>
          <p:cNvPicPr preferRelativeResize="0"/>
          <p:nvPr/>
        </p:nvPicPr>
        <p:blipFill>
          <a:blip r:embed="rId4">
            <a:alphaModFix/>
          </a:blip>
          <a:stretch>
            <a:fillRect/>
          </a:stretch>
        </p:blipFill>
        <p:spPr>
          <a:xfrm>
            <a:off x="4797425" y="1881275"/>
            <a:ext cx="3999475" cy="22193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79"/>
          <p:cNvSpPr txBox="1"/>
          <p:nvPr/>
        </p:nvSpPr>
        <p:spPr>
          <a:xfrm>
            <a:off x="2872200" y="2371650"/>
            <a:ext cx="33996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700">
                <a:solidFill>
                  <a:srgbClr val="FFFFFF"/>
                </a:solidFill>
                <a:latin typeface="Average"/>
                <a:ea typeface="Average"/>
                <a:cs typeface="Average"/>
                <a:sym typeface="Average"/>
              </a:rPr>
              <a:t>Snapshots</a:t>
            </a:r>
            <a:endParaRPr b="1" sz="2700">
              <a:solidFill>
                <a:srgbClr val="FFFFFF"/>
              </a:solidFill>
              <a:latin typeface="Average"/>
              <a:ea typeface="Average"/>
              <a:cs typeface="Average"/>
              <a:sym typeface="Average"/>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80"/>
          <p:cNvSpPr txBox="1"/>
          <p:nvPr>
            <p:ph idx="4294967295" type="title"/>
          </p:nvPr>
        </p:nvSpPr>
        <p:spPr>
          <a:xfrm>
            <a:off x="1450700" y="246600"/>
            <a:ext cx="2473800" cy="828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Login Window</a:t>
            </a:r>
            <a:endParaRPr/>
          </a:p>
        </p:txBody>
      </p:sp>
      <p:sp>
        <p:nvSpPr>
          <p:cNvPr id="501" name="Google Shape;501;p80"/>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solidFill>
                  <a:schemeClr val="accent1"/>
                </a:solidFill>
              </a:rPr>
              <a:t>‹#›</a:t>
            </a:fld>
            <a:endParaRPr>
              <a:solidFill>
                <a:schemeClr val="accent1"/>
              </a:solidFill>
            </a:endParaRPr>
          </a:p>
        </p:txBody>
      </p:sp>
      <p:pic>
        <p:nvPicPr>
          <p:cNvPr id="502" name="Google Shape;502;p80"/>
          <p:cNvPicPr preferRelativeResize="0"/>
          <p:nvPr/>
        </p:nvPicPr>
        <p:blipFill>
          <a:blip r:embed="rId3">
            <a:alphaModFix/>
          </a:blip>
          <a:stretch>
            <a:fillRect/>
          </a:stretch>
        </p:blipFill>
        <p:spPr>
          <a:xfrm>
            <a:off x="573050" y="1198525"/>
            <a:ext cx="4229100" cy="2609850"/>
          </a:xfrm>
          <a:prstGeom prst="rect">
            <a:avLst/>
          </a:prstGeom>
          <a:noFill/>
          <a:ln>
            <a:noFill/>
          </a:ln>
        </p:spPr>
      </p:pic>
      <p:pic>
        <p:nvPicPr>
          <p:cNvPr id="503" name="Google Shape;503;p80"/>
          <p:cNvPicPr preferRelativeResize="0"/>
          <p:nvPr/>
        </p:nvPicPr>
        <p:blipFill>
          <a:blip r:embed="rId4">
            <a:alphaModFix/>
          </a:blip>
          <a:stretch>
            <a:fillRect/>
          </a:stretch>
        </p:blipFill>
        <p:spPr>
          <a:xfrm>
            <a:off x="5637300" y="614275"/>
            <a:ext cx="2932845" cy="3778350"/>
          </a:xfrm>
          <a:prstGeom prst="rect">
            <a:avLst/>
          </a:prstGeom>
          <a:noFill/>
          <a:ln>
            <a:noFill/>
          </a:ln>
        </p:spPr>
      </p:pic>
      <p:sp>
        <p:nvSpPr>
          <p:cNvPr id="504" name="Google Shape;504;p80"/>
          <p:cNvSpPr txBox="1"/>
          <p:nvPr>
            <p:ph idx="4294967295" type="title"/>
          </p:nvPr>
        </p:nvSpPr>
        <p:spPr>
          <a:xfrm>
            <a:off x="5866825" y="-41375"/>
            <a:ext cx="2473800" cy="828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Sign</a:t>
            </a:r>
            <a:r>
              <a:rPr lang="en"/>
              <a:t> Window</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81"/>
          <p:cNvSpPr txBox="1"/>
          <p:nvPr>
            <p:ph idx="4294967295" type="title"/>
          </p:nvPr>
        </p:nvSpPr>
        <p:spPr>
          <a:xfrm>
            <a:off x="855300" y="0"/>
            <a:ext cx="7433400" cy="1017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Menu Window</a:t>
            </a:r>
            <a:endParaRPr/>
          </a:p>
        </p:txBody>
      </p:sp>
      <p:sp>
        <p:nvSpPr>
          <p:cNvPr id="510" name="Google Shape;510;p81"/>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solidFill>
                  <a:schemeClr val="accent1"/>
                </a:solidFill>
              </a:rPr>
              <a:t>‹#›</a:t>
            </a:fld>
            <a:endParaRPr>
              <a:solidFill>
                <a:schemeClr val="accent1"/>
              </a:solidFill>
            </a:endParaRPr>
          </a:p>
        </p:txBody>
      </p:sp>
      <p:pic>
        <p:nvPicPr>
          <p:cNvPr id="511" name="Google Shape;511;p81"/>
          <p:cNvPicPr preferRelativeResize="0"/>
          <p:nvPr/>
        </p:nvPicPr>
        <p:blipFill>
          <a:blip r:embed="rId3">
            <a:alphaModFix/>
          </a:blip>
          <a:stretch>
            <a:fillRect/>
          </a:stretch>
        </p:blipFill>
        <p:spPr>
          <a:xfrm>
            <a:off x="1862138" y="1017000"/>
            <a:ext cx="5419725" cy="34956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82"/>
          <p:cNvSpPr txBox="1"/>
          <p:nvPr>
            <p:ph idx="4294967295" type="title"/>
          </p:nvPr>
        </p:nvSpPr>
        <p:spPr>
          <a:xfrm>
            <a:off x="855300" y="0"/>
            <a:ext cx="7433400" cy="1017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Table Window</a:t>
            </a:r>
            <a:endParaRPr/>
          </a:p>
        </p:txBody>
      </p:sp>
      <p:sp>
        <p:nvSpPr>
          <p:cNvPr id="517" name="Google Shape;517;p82"/>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solidFill>
                  <a:schemeClr val="accent1"/>
                </a:solidFill>
              </a:rPr>
              <a:t>‹#›</a:t>
            </a:fld>
            <a:endParaRPr>
              <a:solidFill>
                <a:schemeClr val="accent1"/>
              </a:solidFill>
            </a:endParaRPr>
          </a:p>
        </p:txBody>
      </p:sp>
      <p:pic>
        <p:nvPicPr>
          <p:cNvPr id="518" name="Google Shape;518;p82"/>
          <p:cNvPicPr preferRelativeResize="0"/>
          <p:nvPr/>
        </p:nvPicPr>
        <p:blipFill>
          <a:blip r:embed="rId3">
            <a:alphaModFix/>
          </a:blip>
          <a:stretch>
            <a:fillRect/>
          </a:stretch>
        </p:blipFill>
        <p:spPr>
          <a:xfrm>
            <a:off x="152350" y="1347675"/>
            <a:ext cx="8839199" cy="283116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83"/>
          <p:cNvSpPr txBox="1"/>
          <p:nvPr>
            <p:ph idx="4294967295" type="title"/>
          </p:nvPr>
        </p:nvSpPr>
        <p:spPr>
          <a:xfrm>
            <a:off x="855300" y="0"/>
            <a:ext cx="7433400" cy="1017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Disease Prediction Window</a:t>
            </a:r>
            <a:endParaRPr/>
          </a:p>
        </p:txBody>
      </p:sp>
      <p:sp>
        <p:nvSpPr>
          <p:cNvPr id="524" name="Google Shape;524;p83"/>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solidFill>
                  <a:schemeClr val="accent1"/>
                </a:solidFill>
              </a:rPr>
              <a:t>‹#›</a:t>
            </a:fld>
            <a:endParaRPr>
              <a:solidFill>
                <a:schemeClr val="accent1"/>
              </a:solidFill>
            </a:endParaRPr>
          </a:p>
        </p:txBody>
      </p:sp>
      <p:pic>
        <p:nvPicPr>
          <p:cNvPr id="525" name="Google Shape;525;p83"/>
          <p:cNvPicPr preferRelativeResize="0"/>
          <p:nvPr/>
        </p:nvPicPr>
        <p:blipFill>
          <a:blip r:embed="rId3">
            <a:alphaModFix/>
          </a:blip>
          <a:stretch>
            <a:fillRect/>
          </a:stretch>
        </p:blipFill>
        <p:spPr>
          <a:xfrm>
            <a:off x="1491425" y="934225"/>
            <a:ext cx="6400376" cy="34254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84"/>
          <p:cNvSpPr txBox="1"/>
          <p:nvPr>
            <p:ph idx="4294967295" type="title"/>
          </p:nvPr>
        </p:nvSpPr>
        <p:spPr>
          <a:xfrm>
            <a:off x="855300" y="0"/>
            <a:ext cx="7433400" cy="1017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Database Tables</a:t>
            </a:r>
            <a:endParaRPr/>
          </a:p>
        </p:txBody>
      </p:sp>
      <p:sp>
        <p:nvSpPr>
          <p:cNvPr id="531" name="Google Shape;531;p84"/>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solidFill>
                  <a:schemeClr val="accent1"/>
                </a:solidFill>
              </a:rPr>
              <a:t>‹#›</a:t>
            </a:fld>
            <a:endParaRPr>
              <a:solidFill>
                <a:schemeClr val="accent1"/>
              </a:solidFill>
            </a:endParaRPr>
          </a:p>
        </p:txBody>
      </p:sp>
      <p:pic>
        <p:nvPicPr>
          <p:cNvPr id="532" name="Google Shape;532;p84"/>
          <p:cNvPicPr preferRelativeResize="0"/>
          <p:nvPr/>
        </p:nvPicPr>
        <p:blipFill>
          <a:blip r:embed="rId3">
            <a:alphaModFix/>
          </a:blip>
          <a:stretch>
            <a:fillRect/>
          </a:stretch>
        </p:blipFill>
        <p:spPr>
          <a:xfrm>
            <a:off x="453450" y="943425"/>
            <a:ext cx="6457950" cy="1320075"/>
          </a:xfrm>
          <a:prstGeom prst="rect">
            <a:avLst/>
          </a:prstGeom>
          <a:noFill/>
          <a:ln>
            <a:noFill/>
          </a:ln>
        </p:spPr>
      </p:pic>
      <p:pic>
        <p:nvPicPr>
          <p:cNvPr id="533" name="Google Shape;533;p84"/>
          <p:cNvPicPr preferRelativeResize="0"/>
          <p:nvPr/>
        </p:nvPicPr>
        <p:blipFill>
          <a:blip r:embed="rId4">
            <a:alphaModFix/>
          </a:blip>
          <a:stretch>
            <a:fillRect/>
          </a:stretch>
        </p:blipFill>
        <p:spPr>
          <a:xfrm>
            <a:off x="453450" y="2420200"/>
            <a:ext cx="4143950" cy="1838325"/>
          </a:xfrm>
          <a:prstGeom prst="rect">
            <a:avLst/>
          </a:prstGeom>
          <a:noFill/>
          <a:ln>
            <a:noFill/>
          </a:ln>
        </p:spPr>
      </p:pic>
      <p:cxnSp>
        <p:nvCxnSpPr>
          <p:cNvPr id="534" name="Google Shape;534;p84"/>
          <p:cNvCxnSpPr/>
          <p:nvPr/>
        </p:nvCxnSpPr>
        <p:spPr>
          <a:xfrm>
            <a:off x="6964275" y="1603450"/>
            <a:ext cx="328200" cy="0"/>
          </a:xfrm>
          <a:prstGeom prst="straightConnector1">
            <a:avLst/>
          </a:prstGeom>
          <a:noFill/>
          <a:ln cap="flat" cmpd="sng" w="9525">
            <a:solidFill>
              <a:srgbClr val="1A1A1A"/>
            </a:solidFill>
            <a:prstDash val="solid"/>
            <a:round/>
            <a:headEnd len="med" w="med" type="none"/>
            <a:tailEnd len="med" w="med" type="triangle"/>
          </a:ln>
        </p:spPr>
      </p:cxnSp>
      <p:cxnSp>
        <p:nvCxnSpPr>
          <p:cNvPr id="535" name="Google Shape;535;p84"/>
          <p:cNvCxnSpPr/>
          <p:nvPr/>
        </p:nvCxnSpPr>
        <p:spPr>
          <a:xfrm>
            <a:off x="4641825" y="3339363"/>
            <a:ext cx="328200" cy="0"/>
          </a:xfrm>
          <a:prstGeom prst="straightConnector1">
            <a:avLst/>
          </a:prstGeom>
          <a:noFill/>
          <a:ln cap="flat" cmpd="sng" w="9525">
            <a:solidFill>
              <a:srgbClr val="1A1A1A"/>
            </a:solidFill>
            <a:prstDash val="solid"/>
            <a:round/>
            <a:headEnd len="med" w="med" type="none"/>
            <a:tailEnd len="med" w="med" type="triangle"/>
          </a:ln>
        </p:spPr>
      </p:cxnSp>
      <p:sp>
        <p:nvSpPr>
          <p:cNvPr id="536" name="Google Shape;536;p84"/>
          <p:cNvSpPr txBox="1"/>
          <p:nvPr/>
        </p:nvSpPr>
        <p:spPr>
          <a:xfrm>
            <a:off x="7292475" y="1249450"/>
            <a:ext cx="17790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Merriweather Sans Medium"/>
                <a:ea typeface="Merriweather Sans Medium"/>
                <a:cs typeface="Merriweather Sans Medium"/>
                <a:sym typeface="Merriweather Sans Medium"/>
              </a:rPr>
              <a:t>User Information</a:t>
            </a:r>
            <a:endParaRPr sz="1700">
              <a:latin typeface="Merriweather Sans Medium"/>
              <a:ea typeface="Merriweather Sans Medium"/>
              <a:cs typeface="Merriweather Sans Medium"/>
              <a:sym typeface="Merriweather Sans Medium"/>
            </a:endParaRPr>
          </a:p>
        </p:txBody>
      </p:sp>
      <p:sp>
        <p:nvSpPr>
          <p:cNvPr id="537" name="Google Shape;537;p84"/>
          <p:cNvSpPr txBox="1"/>
          <p:nvPr/>
        </p:nvSpPr>
        <p:spPr>
          <a:xfrm>
            <a:off x="4970025" y="3116163"/>
            <a:ext cx="2450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Merriweather Sans Medium"/>
                <a:ea typeface="Merriweather Sans Medium"/>
                <a:cs typeface="Merriweather Sans Medium"/>
                <a:sym typeface="Merriweather Sans Medium"/>
              </a:rPr>
              <a:t>Patient Information</a:t>
            </a:r>
            <a:endParaRPr sz="1700">
              <a:latin typeface="Merriweather Sans Medium"/>
              <a:ea typeface="Merriweather Sans Medium"/>
              <a:cs typeface="Merriweather Sans Medium"/>
              <a:sym typeface="Merriweather Sans Medium"/>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85"/>
          <p:cNvSpPr txBox="1"/>
          <p:nvPr>
            <p:ph idx="4294967295" type="title"/>
          </p:nvPr>
        </p:nvSpPr>
        <p:spPr>
          <a:xfrm>
            <a:off x="855300" y="0"/>
            <a:ext cx="7433400" cy="1017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Database Tables</a:t>
            </a:r>
            <a:endParaRPr/>
          </a:p>
        </p:txBody>
      </p:sp>
      <p:sp>
        <p:nvSpPr>
          <p:cNvPr id="543" name="Google Shape;543;p85"/>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solidFill>
                  <a:schemeClr val="accent1"/>
                </a:solidFill>
              </a:rPr>
              <a:t>‹#›</a:t>
            </a:fld>
            <a:endParaRPr>
              <a:solidFill>
                <a:schemeClr val="accent1"/>
              </a:solidFill>
            </a:endParaRPr>
          </a:p>
        </p:txBody>
      </p:sp>
      <p:pic>
        <p:nvPicPr>
          <p:cNvPr id="544" name="Google Shape;544;p85"/>
          <p:cNvPicPr preferRelativeResize="0"/>
          <p:nvPr/>
        </p:nvPicPr>
        <p:blipFill>
          <a:blip r:embed="rId3">
            <a:alphaModFix/>
          </a:blip>
          <a:stretch>
            <a:fillRect/>
          </a:stretch>
        </p:blipFill>
        <p:spPr>
          <a:xfrm>
            <a:off x="152400" y="1468975"/>
            <a:ext cx="8839198" cy="2205542"/>
          </a:xfrm>
          <a:prstGeom prst="rect">
            <a:avLst/>
          </a:prstGeom>
          <a:noFill/>
          <a:ln>
            <a:noFill/>
          </a:ln>
        </p:spPr>
      </p:pic>
      <p:sp>
        <p:nvSpPr>
          <p:cNvPr id="545" name="Google Shape;545;p85"/>
          <p:cNvSpPr txBox="1"/>
          <p:nvPr/>
        </p:nvSpPr>
        <p:spPr>
          <a:xfrm>
            <a:off x="2957550" y="3784225"/>
            <a:ext cx="32289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Merriweather Sans"/>
                <a:ea typeface="Merriweather Sans"/>
                <a:cs typeface="Merriweather Sans"/>
                <a:sym typeface="Merriweather Sans"/>
              </a:rPr>
              <a:t>Symptoms and Disease table</a:t>
            </a:r>
            <a:endParaRPr sz="1800">
              <a:latin typeface="Merriweather Sans"/>
              <a:ea typeface="Merriweather Sans"/>
              <a:cs typeface="Merriweather Sans"/>
              <a:sym typeface="Merriweather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86"/>
          <p:cNvSpPr txBox="1"/>
          <p:nvPr/>
        </p:nvSpPr>
        <p:spPr>
          <a:xfrm>
            <a:off x="2872200" y="2371650"/>
            <a:ext cx="33996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700">
                <a:solidFill>
                  <a:srgbClr val="FFFFFF"/>
                </a:solidFill>
                <a:latin typeface="Average"/>
                <a:ea typeface="Average"/>
                <a:cs typeface="Average"/>
                <a:sym typeface="Average"/>
              </a:rPr>
              <a:t>Testing</a:t>
            </a:r>
            <a:endParaRPr b="1" sz="2700">
              <a:solidFill>
                <a:srgbClr val="FFFFFF"/>
              </a:solidFill>
              <a:latin typeface="Average"/>
              <a:ea typeface="Average"/>
              <a:cs typeface="Average"/>
              <a:sym typeface="Average"/>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87"/>
          <p:cNvSpPr txBox="1"/>
          <p:nvPr>
            <p:ph idx="4294967295" type="title"/>
          </p:nvPr>
        </p:nvSpPr>
        <p:spPr>
          <a:xfrm>
            <a:off x="855300" y="0"/>
            <a:ext cx="7433400" cy="1017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Login Testing</a:t>
            </a:r>
            <a:endParaRPr/>
          </a:p>
        </p:txBody>
      </p:sp>
      <p:sp>
        <p:nvSpPr>
          <p:cNvPr id="556" name="Google Shape;556;p87"/>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solidFill>
                  <a:schemeClr val="accent1"/>
                </a:solidFill>
              </a:rPr>
              <a:t>‹#›</a:t>
            </a:fld>
            <a:endParaRPr>
              <a:solidFill>
                <a:schemeClr val="accent1"/>
              </a:solidFill>
            </a:endParaRPr>
          </a:p>
        </p:txBody>
      </p:sp>
      <p:graphicFrame>
        <p:nvGraphicFramePr>
          <p:cNvPr id="557" name="Google Shape;557;p87"/>
          <p:cNvGraphicFramePr/>
          <p:nvPr/>
        </p:nvGraphicFramePr>
        <p:xfrm>
          <a:off x="1304925" y="966225"/>
          <a:ext cx="3000000" cy="3000000"/>
        </p:xfrm>
        <a:graphic>
          <a:graphicData uri="http://schemas.openxmlformats.org/drawingml/2006/table">
            <a:tbl>
              <a:tblPr>
                <a:noFill/>
                <a:tableStyleId>{9153053E-F3D7-43F4-98E8-70382212015D}</a:tableStyleId>
              </a:tblPr>
              <a:tblGrid>
                <a:gridCol w="381000"/>
                <a:gridCol w="819150"/>
                <a:gridCol w="790575"/>
                <a:gridCol w="2152650"/>
                <a:gridCol w="1968200"/>
                <a:gridCol w="533400"/>
              </a:tblGrid>
              <a:tr h="200025">
                <a:tc rowSpan="2">
                  <a:txBody>
                    <a:bodyPr/>
                    <a:lstStyle/>
                    <a:p>
                      <a:pPr indent="0" lvl="0" marL="0" rtl="0" algn="l">
                        <a:lnSpc>
                          <a:spcPct val="115000"/>
                        </a:lnSpc>
                        <a:spcBef>
                          <a:spcPts val="0"/>
                        </a:spcBef>
                        <a:spcAft>
                          <a:spcPts val="0"/>
                        </a:spcAft>
                        <a:buNone/>
                      </a:pPr>
                      <a:r>
                        <a:rPr b="1" lang="en" sz="1100"/>
                        <a:t>SlNo</a:t>
                      </a:r>
                      <a:endParaRPr b="1"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2">
                  <a:txBody>
                    <a:bodyPr/>
                    <a:lstStyle/>
                    <a:p>
                      <a:pPr indent="0" lvl="0" marL="0" rtl="0" algn="ctr">
                        <a:lnSpc>
                          <a:spcPct val="115000"/>
                        </a:lnSpc>
                        <a:spcBef>
                          <a:spcPts val="0"/>
                        </a:spcBef>
                        <a:spcAft>
                          <a:spcPts val="0"/>
                        </a:spcAft>
                        <a:buNone/>
                      </a:pPr>
                      <a:r>
                        <a:rPr b="1" lang="en" sz="1100"/>
                        <a:t>Input</a:t>
                      </a:r>
                      <a:endParaRPr b="1"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rowSpan="2">
                  <a:txBody>
                    <a:bodyPr/>
                    <a:lstStyle/>
                    <a:p>
                      <a:pPr indent="0" lvl="0" marL="0" rtl="0" algn="ctr">
                        <a:lnSpc>
                          <a:spcPct val="115000"/>
                        </a:lnSpc>
                        <a:spcBef>
                          <a:spcPts val="0"/>
                        </a:spcBef>
                        <a:spcAft>
                          <a:spcPts val="0"/>
                        </a:spcAft>
                        <a:buNone/>
                      </a:pPr>
                      <a:r>
                        <a:rPr b="1" lang="en" sz="1100"/>
                        <a:t>Expected Output</a:t>
                      </a:r>
                      <a:endParaRPr b="1"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alpha val="0"/>
                      </a:srgbClr>
                    </a:solidFill>
                  </a:tcPr>
                </a:tc>
                <a:tc rowSpan="2">
                  <a:txBody>
                    <a:bodyPr/>
                    <a:lstStyle/>
                    <a:p>
                      <a:pPr indent="0" lvl="0" marL="0" rtl="0" algn="ctr">
                        <a:lnSpc>
                          <a:spcPct val="115000"/>
                        </a:lnSpc>
                        <a:spcBef>
                          <a:spcPts val="0"/>
                        </a:spcBef>
                        <a:spcAft>
                          <a:spcPts val="0"/>
                        </a:spcAft>
                        <a:buNone/>
                      </a:pPr>
                      <a:r>
                        <a:rPr b="1" lang="en" sz="1100"/>
                        <a:t>Actual Output</a:t>
                      </a:r>
                      <a:endParaRPr b="1"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rowSpan="2">
                  <a:txBody>
                    <a:bodyPr/>
                    <a:lstStyle/>
                    <a:p>
                      <a:pPr indent="0" lvl="0" marL="0" rtl="0" algn="ctr">
                        <a:lnSpc>
                          <a:spcPct val="115000"/>
                        </a:lnSpc>
                        <a:spcBef>
                          <a:spcPts val="0"/>
                        </a:spcBef>
                        <a:spcAft>
                          <a:spcPts val="0"/>
                        </a:spcAft>
                        <a:buNone/>
                      </a:pPr>
                      <a:r>
                        <a:rPr b="1" lang="en" sz="1100"/>
                        <a:t>Status</a:t>
                      </a:r>
                      <a:endParaRPr b="1"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vMerge="1"/>
                <a:tc>
                  <a:txBody>
                    <a:bodyPr/>
                    <a:lstStyle/>
                    <a:p>
                      <a:pPr indent="0" lvl="0" marL="0" rtl="0" algn="ctr">
                        <a:lnSpc>
                          <a:spcPct val="115000"/>
                        </a:lnSpc>
                        <a:spcBef>
                          <a:spcPts val="0"/>
                        </a:spcBef>
                        <a:spcAft>
                          <a:spcPts val="0"/>
                        </a:spcAft>
                        <a:buNone/>
                      </a:pPr>
                      <a:r>
                        <a:rPr b="1" lang="en" sz="1100"/>
                        <a:t>User Name</a:t>
                      </a:r>
                      <a:endParaRPr b="1"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t>Password</a:t>
                      </a:r>
                      <a:endParaRPr b="1"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c vMerge="1"/>
                <a:tc vMerge="1"/>
              </a:tr>
              <a:tr h="200025">
                <a:tc>
                  <a:txBody>
                    <a:bodyPr/>
                    <a:lstStyle/>
                    <a:p>
                      <a:pPr indent="0" lvl="0" marL="0" rtl="0" algn="ctr">
                        <a:lnSpc>
                          <a:spcPct val="115000"/>
                        </a:lnSpc>
                        <a:spcBef>
                          <a:spcPts val="0"/>
                        </a:spcBef>
                        <a:spcAft>
                          <a:spcPts val="0"/>
                        </a:spcAft>
                        <a:buNone/>
                      </a:pPr>
                      <a:r>
                        <a:rPr lang="en"/>
                        <a:t>1</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t>None</a:t>
                      </a:r>
                      <a:endParaRPr b="1"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t>None</a:t>
                      </a:r>
                      <a:endParaRPr b="1"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t>Enter User Name and Password</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t>Enter User Name and Password</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34A853"/>
                          </a:solidFill>
                          <a:latin typeface="Merriweather Sans SemiBold"/>
                          <a:ea typeface="Merriweather Sans SemiBold"/>
                          <a:cs typeface="Merriweather Sans SemiBold"/>
                          <a:sym typeface="Merriweather Sans SemiBold"/>
                        </a:rPr>
                        <a:t>Pass</a:t>
                      </a:r>
                      <a:endParaRPr sz="1100">
                        <a:solidFill>
                          <a:srgbClr val="34A853"/>
                        </a:solidFill>
                        <a:latin typeface="Merriweather Sans SemiBold"/>
                        <a:ea typeface="Merriweather Sans SemiBold"/>
                        <a:cs typeface="Merriweather Sans SemiBold"/>
                        <a:sym typeface="Merriweather Sans SemiBold"/>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a:t>2</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Rohit</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t>None</a:t>
                      </a:r>
                      <a:endParaRPr b="1"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t>Enter User Name and Password</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t>Enter User Name and Password</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34A853"/>
                          </a:solidFill>
                          <a:latin typeface="Merriweather Sans SemiBold"/>
                          <a:ea typeface="Merriweather Sans SemiBold"/>
                          <a:cs typeface="Merriweather Sans SemiBold"/>
                          <a:sym typeface="Merriweather Sans SemiBold"/>
                        </a:rPr>
                        <a:t>Pass</a:t>
                      </a:r>
                      <a:endParaRPr sz="1100">
                        <a:solidFill>
                          <a:srgbClr val="34A853"/>
                        </a:solidFill>
                        <a:latin typeface="Merriweather Sans SemiBold"/>
                        <a:ea typeface="Merriweather Sans SemiBold"/>
                        <a:cs typeface="Merriweather Sans SemiBold"/>
                        <a:sym typeface="Merriweather Sans SemiBold"/>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a:t>3</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t>None</a:t>
                      </a:r>
                      <a:endParaRPr b="1"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Rohit123</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t>Enter User Name and Password</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t>Enter User Name and Password</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34A853"/>
                          </a:solidFill>
                          <a:latin typeface="Merriweather Sans SemiBold"/>
                          <a:ea typeface="Merriweather Sans SemiBold"/>
                          <a:cs typeface="Merriweather Sans SemiBold"/>
                          <a:sym typeface="Merriweather Sans SemiBold"/>
                        </a:rPr>
                        <a:t>Pass</a:t>
                      </a:r>
                      <a:endParaRPr sz="1100">
                        <a:solidFill>
                          <a:srgbClr val="34A853"/>
                        </a:solidFill>
                        <a:latin typeface="Merriweather Sans SemiBold"/>
                        <a:ea typeface="Merriweather Sans SemiBold"/>
                        <a:cs typeface="Merriweather Sans SemiBold"/>
                        <a:sym typeface="Merriweather Sans SemiBold"/>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a:t>4</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Rohit</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Rohit125</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t>Invalid Username And Password</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t>Invalid Username And Password</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34A853"/>
                          </a:solidFill>
                          <a:latin typeface="Merriweather Sans SemiBold"/>
                          <a:ea typeface="Merriweather Sans SemiBold"/>
                          <a:cs typeface="Merriweather Sans SemiBold"/>
                          <a:sym typeface="Merriweather Sans SemiBold"/>
                        </a:rPr>
                        <a:t>Pass</a:t>
                      </a:r>
                      <a:endParaRPr sz="1100">
                        <a:solidFill>
                          <a:srgbClr val="34A853"/>
                        </a:solidFill>
                        <a:latin typeface="Merriweather Sans SemiBold"/>
                        <a:ea typeface="Merriweather Sans SemiBold"/>
                        <a:cs typeface="Merriweather Sans SemiBold"/>
                        <a:sym typeface="Merriweather Sans SemiBold"/>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a:t>5</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Rohit2</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Rohit123</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t>Invalid Username And Password</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t>Invalid Username And Password</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34A853"/>
                          </a:solidFill>
                          <a:latin typeface="Merriweather Sans SemiBold"/>
                          <a:ea typeface="Merriweather Sans SemiBold"/>
                          <a:cs typeface="Merriweather Sans SemiBold"/>
                          <a:sym typeface="Merriweather Sans SemiBold"/>
                        </a:rPr>
                        <a:t>Pass</a:t>
                      </a:r>
                      <a:endParaRPr sz="1100">
                        <a:solidFill>
                          <a:srgbClr val="34A853"/>
                        </a:solidFill>
                        <a:latin typeface="Merriweather Sans SemiBold"/>
                        <a:ea typeface="Merriweather Sans SemiBold"/>
                        <a:cs typeface="Merriweather Sans SemiBold"/>
                        <a:sym typeface="Merriweather Sans SemiBold"/>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a:t>6</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Rohit</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Rohit123</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t>Successfully Login</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t>Successfully Login</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34A853"/>
                          </a:solidFill>
                          <a:latin typeface="Merriweather Sans SemiBold"/>
                          <a:ea typeface="Merriweather Sans SemiBold"/>
                          <a:cs typeface="Merriweather Sans SemiBold"/>
                          <a:sym typeface="Merriweather Sans SemiBold"/>
                        </a:rPr>
                        <a:t>Pass</a:t>
                      </a:r>
                      <a:endParaRPr sz="1100">
                        <a:solidFill>
                          <a:srgbClr val="34A853"/>
                        </a:solidFill>
                        <a:latin typeface="Merriweather Sans SemiBold"/>
                        <a:ea typeface="Merriweather Sans SemiBold"/>
                        <a:cs typeface="Merriweather Sans SemiBold"/>
                        <a:sym typeface="Merriweather Sans SemiBold"/>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3"/>
          <p:cNvSpPr txBox="1"/>
          <p:nvPr>
            <p:ph type="title"/>
          </p:nvPr>
        </p:nvSpPr>
        <p:spPr>
          <a:xfrm>
            <a:off x="855300" y="0"/>
            <a:ext cx="7433400" cy="1017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Objectives</a:t>
            </a:r>
            <a:endParaRPr/>
          </a:p>
        </p:txBody>
      </p:sp>
      <p:sp>
        <p:nvSpPr>
          <p:cNvPr id="247" name="Google Shape;247;p43"/>
          <p:cNvSpPr txBox="1"/>
          <p:nvPr>
            <p:ph idx="1" type="body"/>
          </p:nvPr>
        </p:nvSpPr>
        <p:spPr>
          <a:xfrm>
            <a:off x="855300" y="1246297"/>
            <a:ext cx="7433400" cy="3033900"/>
          </a:xfrm>
          <a:prstGeom prst="rect">
            <a:avLst/>
          </a:prstGeom>
        </p:spPr>
        <p:txBody>
          <a:bodyPr anchorCtr="0" anchor="t" bIns="0" lIns="0" spcFirstLastPara="1" rIns="0" wrap="square" tIns="0">
            <a:noAutofit/>
          </a:bodyPr>
          <a:lstStyle/>
          <a:p>
            <a:pPr indent="-311150" lvl="0" marL="457200" rtl="0" algn="just">
              <a:spcBef>
                <a:spcPts val="0"/>
              </a:spcBef>
              <a:spcAft>
                <a:spcPts val="0"/>
              </a:spcAft>
              <a:buSzPts val="1300"/>
              <a:buChar char="●"/>
            </a:pPr>
            <a:r>
              <a:rPr lang="en" sz="1300"/>
              <a:t>The purpose of making this project called "Disease Prediction Using Naive Bayes" is to predict the accurate disease of the patient using all their general information and also the symptoms. If this Prediction is done at the early stages of the disease with the help of this project and all other necessary measure the disease can be cured.</a:t>
            </a:r>
            <a:endParaRPr sz="1300"/>
          </a:p>
          <a:p>
            <a:pPr indent="-311150" lvl="0" marL="457200" rtl="0" algn="just">
              <a:spcBef>
                <a:spcPts val="1000"/>
              </a:spcBef>
              <a:spcAft>
                <a:spcPts val="1000"/>
              </a:spcAft>
              <a:buSzPts val="1300"/>
              <a:buChar char="●"/>
            </a:pPr>
            <a:r>
              <a:rPr lang="en" sz="1300"/>
              <a:t>The general purpose of this Disease prediction is to provide prediction for the various and generally occurring diseases that when unchecked and sometimes ignored can turns into fatal disease.</a:t>
            </a:r>
            <a:endParaRPr sz="1300"/>
          </a:p>
        </p:txBody>
      </p:sp>
      <p:sp>
        <p:nvSpPr>
          <p:cNvPr id="248" name="Google Shape;248;p43"/>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88"/>
          <p:cNvSpPr txBox="1"/>
          <p:nvPr>
            <p:ph idx="4294967295" type="title"/>
          </p:nvPr>
        </p:nvSpPr>
        <p:spPr>
          <a:xfrm>
            <a:off x="855300" y="0"/>
            <a:ext cx="7433400" cy="1017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Signup Testing</a:t>
            </a:r>
            <a:endParaRPr/>
          </a:p>
        </p:txBody>
      </p:sp>
      <p:sp>
        <p:nvSpPr>
          <p:cNvPr id="563" name="Google Shape;563;p88"/>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solidFill>
                  <a:schemeClr val="accent1"/>
                </a:solidFill>
              </a:rPr>
              <a:t>‹#›</a:t>
            </a:fld>
            <a:endParaRPr>
              <a:solidFill>
                <a:schemeClr val="accent1"/>
              </a:solidFill>
            </a:endParaRPr>
          </a:p>
        </p:txBody>
      </p:sp>
      <p:graphicFrame>
        <p:nvGraphicFramePr>
          <p:cNvPr id="564" name="Google Shape;564;p88"/>
          <p:cNvGraphicFramePr/>
          <p:nvPr/>
        </p:nvGraphicFramePr>
        <p:xfrm>
          <a:off x="939194" y="1368150"/>
          <a:ext cx="3000000" cy="3000000"/>
        </p:xfrm>
        <a:graphic>
          <a:graphicData uri="http://schemas.openxmlformats.org/drawingml/2006/table">
            <a:tbl>
              <a:tblPr>
                <a:noFill/>
                <a:tableStyleId>{9153053E-F3D7-43F4-98E8-70382212015D}</a:tableStyleId>
              </a:tblPr>
              <a:tblGrid>
                <a:gridCol w="583500"/>
                <a:gridCol w="1404500"/>
                <a:gridCol w="1644475"/>
                <a:gridCol w="1404500"/>
                <a:gridCol w="1616225"/>
                <a:gridCol w="612425"/>
              </a:tblGrid>
              <a:tr h="342900">
                <a:tc>
                  <a:txBody>
                    <a:bodyPr/>
                    <a:lstStyle/>
                    <a:p>
                      <a:pPr indent="0" lvl="0" marL="0" rtl="0" algn="ctr">
                        <a:lnSpc>
                          <a:spcPct val="115000"/>
                        </a:lnSpc>
                        <a:spcBef>
                          <a:spcPts val="0"/>
                        </a:spcBef>
                        <a:spcAft>
                          <a:spcPts val="0"/>
                        </a:spcAft>
                        <a:buNone/>
                      </a:pPr>
                      <a:r>
                        <a:rPr b="1" lang="en" sz="1100"/>
                        <a:t>SlNo</a:t>
                      </a:r>
                      <a:endParaRPr b="1"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t>Expected Input</a:t>
                      </a:r>
                      <a:endParaRPr b="1"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t>Expected Output</a:t>
                      </a:r>
                      <a:endParaRPr b="1"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t>Given Input</a:t>
                      </a:r>
                      <a:endParaRPr b="1"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t>Given Output</a:t>
                      </a:r>
                      <a:endParaRPr b="1"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t>Status</a:t>
                      </a:r>
                      <a:endParaRPr b="1"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00050">
                <a:tc>
                  <a:txBody>
                    <a:bodyPr/>
                    <a:lstStyle/>
                    <a:p>
                      <a:pPr indent="0" lvl="0" marL="0" rtl="0" algn="ctr">
                        <a:lnSpc>
                          <a:spcPct val="115000"/>
                        </a:lnSpc>
                        <a:spcBef>
                          <a:spcPts val="0"/>
                        </a:spcBef>
                        <a:spcAft>
                          <a:spcPts val="0"/>
                        </a:spcAft>
                        <a:buNone/>
                      </a:pPr>
                      <a:r>
                        <a:rPr lang="en"/>
                        <a:t>1</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Zero Fields Entered</a:t>
                      </a:r>
                      <a:endParaRPr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All Fields Are Required</a:t>
                      </a:r>
                      <a:endParaRPr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Zero Fields Entered</a:t>
                      </a:r>
                      <a:endParaRPr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34A853"/>
                          </a:solidFill>
                          <a:latin typeface="Merriweather Sans SemiBold"/>
                          <a:ea typeface="Merriweather Sans SemiBold"/>
                          <a:cs typeface="Merriweather Sans SemiBold"/>
                          <a:sym typeface="Merriweather Sans SemiBold"/>
                        </a:rPr>
                        <a:t>All Fields Are Required</a:t>
                      </a:r>
                      <a:endParaRPr sz="1200">
                        <a:solidFill>
                          <a:srgbClr val="34A853"/>
                        </a:solidFill>
                        <a:latin typeface="Merriweather Sans SemiBold"/>
                        <a:ea typeface="Merriweather Sans SemiBold"/>
                        <a:cs typeface="Merriweather Sans SemiBold"/>
                        <a:sym typeface="Merriweather Sans SemiBold"/>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34A853"/>
                          </a:solidFill>
                          <a:latin typeface="Merriweather Sans SemiBold"/>
                          <a:ea typeface="Merriweather Sans SemiBold"/>
                          <a:cs typeface="Merriweather Sans SemiBold"/>
                          <a:sym typeface="Merriweather Sans SemiBold"/>
                        </a:rPr>
                        <a:t>Pass</a:t>
                      </a:r>
                      <a:endParaRPr sz="1200">
                        <a:solidFill>
                          <a:srgbClr val="34A853"/>
                        </a:solidFill>
                        <a:latin typeface="Merriweather Sans SemiBold"/>
                        <a:ea typeface="Merriweather Sans SemiBold"/>
                        <a:cs typeface="Merriweather Sans SemiBold"/>
                        <a:sym typeface="Merriweather Sans SemiBold"/>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9650">
                <a:tc>
                  <a:txBody>
                    <a:bodyPr/>
                    <a:lstStyle/>
                    <a:p>
                      <a:pPr indent="0" lvl="0" marL="0" rtl="0" algn="ctr">
                        <a:lnSpc>
                          <a:spcPct val="115000"/>
                        </a:lnSpc>
                        <a:spcBef>
                          <a:spcPts val="0"/>
                        </a:spcBef>
                        <a:spcAft>
                          <a:spcPts val="0"/>
                        </a:spcAft>
                        <a:buNone/>
                      </a:pPr>
                      <a:r>
                        <a:rPr lang="en"/>
                        <a:t>2</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Partial Fields Entered</a:t>
                      </a:r>
                      <a:endParaRPr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All Fields Are Required</a:t>
                      </a:r>
                      <a:endParaRPr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Partial Fields Entered</a:t>
                      </a:r>
                      <a:endParaRPr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34A853"/>
                          </a:solidFill>
                          <a:latin typeface="Merriweather Sans SemiBold"/>
                          <a:ea typeface="Merriweather Sans SemiBold"/>
                          <a:cs typeface="Merriweather Sans SemiBold"/>
                          <a:sym typeface="Merriweather Sans SemiBold"/>
                        </a:rPr>
                        <a:t>All Fields Are Required</a:t>
                      </a:r>
                      <a:endParaRPr sz="1100">
                        <a:solidFill>
                          <a:srgbClr val="34A853"/>
                        </a:solidFill>
                        <a:latin typeface="Merriweather Sans SemiBold"/>
                        <a:ea typeface="Merriweather Sans SemiBold"/>
                        <a:cs typeface="Merriweather Sans SemiBold"/>
                        <a:sym typeface="Merriweather Sans SemiBold"/>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34A853"/>
                          </a:solidFill>
                          <a:latin typeface="Merriweather Sans SemiBold"/>
                          <a:ea typeface="Merriweather Sans SemiBold"/>
                          <a:cs typeface="Merriweather Sans SemiBold"/>
                          <a:sym typeface="Merriweather Sans SemiBold"/>
                        </a:rPr>
                        <a:t>Pass</a:t>
                      </a:r>
                      <a:endParaRPr sz="1100">
                        <a:solidFill>
                          <a:srgbClr val="34A853"/>
                        </a:solidFill>
                        <a:latin typeface="Merriweather Sans SemiBold"/>
                        <a:ea typeface="Merriweather Sans SemiBold"/>
                        <a:cs typeface="Merriweather Sans SemiBold"/>
                        <a:sym typeface="Merriweather Sans SemiBold"/>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16075">
                <a:tc>
                  <a:txBody>
                    <a:bodyPr/>
                    <a:lstStyle/>
                    <a:p>
                      <a:pPr indent="0" lvl="0" marL="0" rtl="0" algn="ctr">
                        <a:lnSpc>
                          <a:spcPct val="115000"/>
                        </a:lnSpc>
                        <a:spcBef>
                          <a:spcPts val="0"/>
                        </a:spcBef>
                        <a:spcAft>
                          <a:spcPts val="0"/>
                        </a:spcAft>
                        <a:buNone/>
                      </a:pPr>
                      <a:r>
                        <a:rPr lang="en"/>
                        <a:t>3</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Password Confirmation Field Entered wrong</a:t>
                      </a:r>
                      <a:endParaRPr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Password And Confirm Password Should Be Same</a:t>
                      </a:r>
                      <a:endParaRPr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Password Confirmation Field Entered wrong</a:t>
                      </a:r>
                      <a:endParaRPr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34A853"/>
                          </a:solidFill>
                          <a:latin typeface="Merriweather Sans SemiBold"/>
                          <a:ea typeface="Merriweather Sans SemiBold"/>
                          <a:cs typeface="Merriweather Sans SemiBold"/>
                          <a:sym typeface="Merriweather Sans SemiBold"/>
                        </a:rPr>
                        <a:t>Password And Confirm Password Should Be Same</a:t>
                      </a:r>
                      <a:endParaRPr sz="1100">
                        <a:solidFill>
                          <a:srgbClr val="34A853"/>
                        </a:solidFill>
                        <a:latin typeface="Merriweather Sans SemiBold"/>
                        <a:ea typeface="Merriweather Sans SemiBold"/>
                        <a:cs typeface="Merriweather Sans SemiBold"/>
                        <a:sym typeface="Merriweather Sans SemiBold"/>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34A853"/>
                          </a:solidFill>
                          <a:latin typeface="Merriweather Sans SemiBold"/>
                          <a:ea typeface="Merriweather Sans SemiBold"/>
                          <a:cs typeface="Merriweather Sans SemiBold"/>
                          <a:sym typeface="Merriweather Sans SemiBold"/>
                        </a:rPr>
                        <a:t>Pass</a:t>
                      </a:r>
                      <a:endParaRPr sz="1100">
                        <a:solidFill>
                          <a:srgbClr val="34A853"/>
                        </a:solidFill>
                        <a:latin typeface="Merriweather Sans SemiBold"/>
                        <a:ea typeface="Merriweather Sans SemiBold"/>
                        <a:cs typeface="Merriweather Sans SemiBold"/>
                        <a:sym typeface="Merriweather Sans SemiBold"/>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95300">
                <a:tc>
                  <a:txBody>
                    <a:bodyPr/>
                    <a:lstStyle/>
                    <a:p>
                      <a:pPr indent="0" lvl="0" marL="0" rtl="0" algn="ctr">
                        <a:lnSpc>
                          <a:spcPct val="115000"/>
                        </a:lnSpc>
                        <a:spcBef>
                          <a:spcPts val="0"/>
                        </a:spcBef>
                        <a:spcAft>
                          <a:spcPts val="0"/>
                        </a:spcAft>
                        <a:buNone/>
                      </a:pPr>
                      <a:r>
                        <a:rPr lang="en"/>
                        <a:t>4</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Password Confirmation Field Entered correct</a:t>
                      </a:r>
                      <a:endParaRPr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Registration Successful</a:t>
                      </a:r>
                      <a:endParaRPr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Password Confirmation Field Entered correct</a:t>
                      </a:r>
                      <a:endParaRPr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34A853"/>
                          </a:solidFill>
                          <a:latin typeface="Merriweather Sans SemiBold"/>
                          <a:ea typeface="Merriweather Sans SemiBold"/>
                          <a:cs typeface="Merriweather Sans SemiBold"/>
                          <a:sym typeface="Merriweather Sans SemiBold"/>
                        </a:rPr>
                        <a:t>Registration Successful</a:t>
                      </a:r>
                      <a:endParaRPr sz="1100">
                        <a:solidFill>
                          <a:srgbClr val="34A853"/>
                        </a:solidFill>
                        <a:latin typeface="Merriweather Sans SemiBold"/>
                        <a:ea typeface="Merriweather Sans SemiBold"/>
                        <a:cs typeface="Merriweather Sans SemiBold"/>
                        <a:sym typeface="Merriweather Sans SemiBold"/>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34A853"/>
                          </a:solidFill>
                          <a:latin typeface="Merriweather Sans SemiBold"/>
                          <a:ea typeface="Merriweather Sans SemiBold"/>
                          <a:cs typeface="Merriweather Sans SemiBold"/>
                          <a:sym typeface="Merriweather Sans SemiBold"/>
                        </a:rPr>
                        <a:t>Pass</a:t>
                      </a:r>
                      <a:endParaRPr sz="1100">
                        <a:solidFill>
                          <a:srgbClr val="34A853"/>
                        </a:solidFill>
                        <a:latin typeface="Merriweather Sans SemiBold"/>
                        <a:ea typeface="Merriweather Sans SemiBold"/>
                        <a:cs typeface="Merriweather Sans SemiBold"/>
                        <a:sym typeface="Merriweather Sans SemiBold"/>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89"/>
          <p:cNvSpPr txBox="1"/>
          <p:nvPr>
            <p:ph idx="4294967295" type="title"/>
          </p:nvPr>
        </p:nvSpPr>
        <p:spPr>
          <a:xfrm>
            <a:off x="855300" y="0"/>
            <a:ext cx="7433400" cy="1017000"/>
          </a:xfrm>
          <a:prstGeom prst="rect">
            <a:avLst/>
          </a:prstGeom>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a:t>Disease Prediction Testing - 1</a:t>
            </a:r>
            <a:endParaRPr/>
          </a:p>
        </p:txBody>
      </p:sp>
      <p:sp>
        <p:nvSpPr>
          <p:cNvPr id="570" name="Google Shape;570;p89"/>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solidFill>
                  <a:schemeClr val="accent1"/>
                </a:solidFill>
              </a:rPr>
              <a:t>‹#›</a:t>
            </a:fld>
            <a:endParaRPr>
              <a:solidFill>
                <a:schemeClr val="accent1"/>
              </a:solidFill>
            </a:endParaRPr>
          </a:p>
        </p:txBody>
      </p:sp>
      <p:pic>
        <p:nvPicPr>
          <p:cNvPr id="571" name="Google Shape;571;p89"/>
          <p:cNvPicPr preferRelativeResize="0"/>
          <p:nvPr/>
        </p:nvPicPr>
        <p:blipFill>
          <a:blip r:embed="rId3">
            <a:alphaModFix/>
          </a:blip>
          <a:stretch>
            <a:fillRect/>
          </a:stretch>
        </p:blipFill>
        <p:spPr>
          <a:xfrm>
            <a:off x="0" y="1108450"/>
            <a:ext cx="9144000" cy="29266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90"/>
          <p:cNvSpPr txBox="1"/>
          <p:nvPr>
            <p:ph idx="4294967295" type="title"/>
          </p:nvPr>
        </p:nvSpPr>
        <p:spPr>
          <a:xfrm>
            <a:off x="855300" y="0"/>
            <a:ext cx="7433400" cy="1017000"/>
          </a:xfrm>
          <a:prstGeom prst="rect">
            <a:avLst/>
          </a:prstGeom>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a:t>Disease Prediction Testing - 2</a:t>
            </a:r>
            <a:endParaRPr/>
          </a:p>
        </p:txBody>
      </p:sp>
      <p:sp>
        <p:nvSpPr>
          <p:cNvPr id="577" name="Google Shape;577;p90"/>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solidFill>
                  <a:schemeClr val="accent1"/>
                </a:solidFill>
              </a:rPr>
              <a:t>‹#›</a:t>
            </a:fld>
            <a:endParaRPr>
              <a:solidFill>
                <a:schemeClr val="accent1"/>
              </a:solidFill>
            </a:endParaRPr>
          </a:p>
        </p:txBody>
      </p:sp>
      <p:pic>
        <p:nvPicPr>
          <p:cNvPr id="578" name="Google Shape;578;p90"/>
          <p:cNvPicPr preferRelativeResize="0"/>
          <p:nvPr/>
        </p:nvPicPr>
        <p:blipFill>
          <a:blip r:embed="rId3">
            <a:alphaModFix/>
          </a:blip>
          <a:stretch>
            <a:fillRect/>
          </a:stretch>
        </p:blipFill>
        <p:spPr>
          <a:xfrm>
            <a:off x="0" y="1087712"/>
            <a:ext cx="9144000" cy="29680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91"/>
          <p:cNvSpPr txBox="1"/>
          <p:nvPr/>
        </p:nvSpPr>
        <p:spPr>
          <a:xfrm>
            <a:off x="2872200" y="2371650"/>
            <a:ext cx="33996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700">
                <a:solidFill>
                  <a:srgbClr val="FFFFFF"/>
                </a:solidFill>
                <a:latin typeface="Average"/>
                <a:ea typeface="Average"/>
                <a:cs typeface="Average"/>
                <a:sym typeface="Average"/>
              </a:rPr>
              <a:t>Literature Review</a:t>
            </a:r>
            <a:endParaRPr b="1" sz="2700">
              <a:solidFill>
                <a:srgbClr val="FFFFFF"/>
              </a:solidFill>
              <a:latin typeface="Average"/>
              <a:ea typeface="Average"/>
              <a:cs typeface="Average"/>
              <a:sym typeface="Average"/>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92"/>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aphicFrame>
        <p:nvGraphicFramePr>
          <p:cNvPr id="589" name="Google Shape;589;p92"/>
          <p:cNvGraphicFramePr/>
          <p:nvPr/>
        </p:nvGraphicFramePr>
        <p:xfrm>
          <a:off x="0" y="-5"/>
          <a:ext cx="3000000" cy="3000000"/>
        </p:xfrm>
        <a:graphic>
          <a:graphicData uri="http://schemas.openxmlformats.org/drawingml/2006/table">
            <a:tbl>
              <a:tblPr>
                <a:noFill/>
                <a:tableStyleId>{AAFE2B91-4232-4E06-8756-A9BA69BB0164}</a:tableStyleId>
              </a:tblPr>
              <a:tblGrid>
                <a:gridCol w="1269700"/>
                <a:gridCol w="1682875"/>
                <a:gridCol w="2955275"/>
                <a:gridCol w="3236175"/>
              </a:tblGrid>
              <a:tr h="1052375">
                <a:tc>
                  <a:txBody>
                    <a:bodyPr/>
                    <a:lstStyle/>
                    <a:p>
                      <a:pPr indent="0" lvl="0" marL="0" rtl="0" algn="ctr">
                        <a:spcBef>
                          <a:spcPts val="0"/>
                        </a:spcBef>
                        <a:spcAft>
                          <a:spcPts val="0"/>
                        </a:spcAft>
                        <a:buNone/>
                      </a:pPr>
                      <a:r>
                        <a:rPr lang="en">
                          <a:solidFill>
                            <a:schemeClr val="dk1"/>
                          </a:solidFill>
                          <a:latin typeface="Merriweather Sans"/>
                          <a:ea typeface="Merriweather Sans"/>
                          <a:cs typeface="Merriweather Sans"/>
                          <a:sym typeface="Merriweather Sans"/>
                        </a:rPr>
                        <a:t>Sl.No</a:t>
                      </a:r>
                      <a:endParaRPr>
                        <a:solidFill>
                          <a:schemeClr val="dk1"/>
                        </a:solidFill>
                        <a:latin typeface="Merriweather Sans"/>
                        <a:ea typeface="Merriweather Sans"/>
                        <a:cs typeface="Merriweather Sans"/>
                        <a:sym typeface="Merriweather Sans"/>
                      </a:endParaRPr>
                    </a:p>
                    <a:p>
                      <a:pPr indent="0" lvl="0" marL="0" rtl="0" algn="ctr">
                        <a:spcBef>
                          <a:spcPts val="0"/>
                        </a:spcBef>
                        <a:spcAft>
                          <a:spcPts val="0"/>
                        </a:spcAft>
                        <a:buNone/>
                      </a:pPr>
                      <a:r>
                        <a:t/>
                      </a:r>
                      <a:endParaRPr>
                        <a:solidFill>
                          <a:schemeClr val="dk1"/>
                        </a:solidFill>
                        <a:latin typeface="Merriweather Sans"/>
                        <a:ea typeface="Merriweather Sans"/>
                        <a:cs typeface="Merriweather Sans"/>
                        <a:sym typeface="Merriweather Sans"/>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Merriweather Sans"/>
                          <a:ea typeface="Merriweather Sans"/>
                          <a:cs typeface="Merriweather Sans"/>
                          <a:sym typeface="Merriweather Sans"/>
                        </a:rPr>
                        <a:t>Publisher</a:t>
                      </a:r>
                      <a:endParaRPr>
                        <a:solidFill>
                          <a:schemeClr val="dk1"/>
                        </a:solidFill>
                        <a:latin typeface="Merriweather Sans"/>
                        <a:ea typeface="Merriweather Sans"/>
                        <a:cs typeface="Merriweather Sans"/>
                        <a:sym typeface="Merriweather Sans"/>
                      </a:endParaRPr>
                    </a:p>
                    <a:p>
                      <a:pPr indent="0" lvl="0" marL="0" rtl="0" algn="ctr">
                        <a:spcBef>
                          <a:spcPts val="0"/>
                        </a:spcBef>
                        <a:spcAft>
                          <a:spcPts val="0"/>
                        </a:spcAft>
                        <a:buNone/>
                      </a:pPr>
                      <a:r>
                        <a:rPr lang="en">
                          <a:solidFill>
                            <a:schemeClr val="dk1"/>
                          </a:solidFill>
                          <a:latin typeface="Merriweather Sans"/>
                          <a:ea typeface="Merriweather Sans"/>
                          <a:cs typeface="Merriweather Sans"/>
                          <a:sym typeface="Merriweather Sans"/>
                        </a:rPr>
                        <a:t>&amp;</a:t>
                      </a:r>
                      <a:endParaRPr>
                        <a:solidFill>
                          <a:schemeClr val="dk1"/>
                        </a:solidFill>
                        <a:latin typeface="Merriweather Sans"/>
                        <a:ea typeface="Merriweather Sans"/>
                        <a:cs typeface="Merriweather Sans"/>
                        <a:sym typeface="Merriweather Sans"/>
                      </a:endParaRPr>
                    </a:p>
                    <a:p>
                      <a:pPr indent="0" lvl="0" marL="0" rtl="0" algn="ctr">
                        <a:spcBef>
                          <a:spcPts val="0"/>
                        </a:spcBef>
                        <a:spcAft>
                          <a:spcPts val="0"/>
                        </a:spcAft>
                        <a:buNone/>
                      </a:pPr>
                      <a:r>
                        <a:rPr lang="en">
                          <a:solidFill>
                            <a:schemeClr val="dk1"/>
                          </a:solidFill>
                          <a:latin typeface="Merriweather Sans"/>
                          <a:ea typeface="Merriweather Sans"/>
                          <a:cs typeface="Merriweather Sans"/>
                          <a:sym typeface="Merriweather Sans"/>
                        </a:rPr>
                        <a:t>Year</a:t>
                      </a:r>
                      <a:endParaRPr>
                        <a:solidFill>
                          <a:schemeClr val="dk1"/>
                        </a:solidFill>
                        <a:latin typeface="Merriweather Sans"/>
                        <a:ea typeface="Merriweather Sans"/>
                        <a:cs typeface="Merriweather Sans"/>
                        <a:sym typeface="Merriweather Sans"/>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Merriweather Sans"/>
                          <a:ea typeface="Merriweather Sans"/>
                          <a:cs typeface="Merriweather Sans"/>
                          <a:sym typeface="Merriweather Sans"/>
                        </a:rPr>
                        <a:t>Author</a:t>
                      </a:r>
                      <a:endParaRPr>
                        <a:solidFill>
                          <a:schemeClr val="dk1"/>
                        </a:solidFill>
                        <a:latin typeface="Merriweather Sans"/>
                        <a:ea typeface="Merriweather Sans"/>
                        <a:cs typeface="Merriweather Sans"/>
                        <a:sym typeface="Merriweather Sans"/>
                      </a:endParaRPr>
                    </a:p>
                    <a:p>
                      <a:pPr indent="0" lvl="0" marL="0" rtl="0" algn="ctr">
                        <a:spcBef>
                          <a:spcPts val="0"/>
                        </a:spcBef>
                        <a:spcAft>
                          <a:spcPts val="0"/>
                        </a:spcAft>
                        <a:buNone/>
                      </a:pPr>
                      <a:r>
                        <a:rPr lang="en">
                          <a:solidFill>
                            <a:schemeClr val="dk1"/>
                          </a:solidFill>
                          <a:latin typeface="Merriweather Sans"/>
                          <a:ea typeface="Merriweather Sans"/>
                          <a:cs typeface="Merriweather Sans"/>
                          <a:sym typeface="Merriweather Sans"/>
                        </a:rPr>
                        <a:t>&amp;</a:t>
                      </a:r>
                      <a:endParaRPr>
                        <a:solidFill>
                          <a:schemeClr val="dk1"/>
                        </a:solidFill>
                        <a:latin typeface="Merriweather Sans"/>
                        <a:ea typeface="Merriweather Sans"/>
                        <a:cs typeface="Merriweather Sans"/>
                        <a:sym typeface="Merriweather Sans"/>
                      </a:endParaRPr>
                    </a:p>
                    <a:p>
                      <a:pPr indent="0" lvl="0" marL="0" rtl="0" algn="ctr">
                        <a:spcBef>
                          <a:spcPts val="0"/>
                        </a:spcBef>
                        <a:spcAft>
                          <a:spcPts val="0"/>
                        </a:spcAft>
                        <a:buNone/>
                      </a:pPr>
                      <a:r>
                        <a:rPr lang="en">
                          <a:solidFill>
                            <a:schemeClr val="dk1"/>
                          </a:solidFill>
                          <a:latin typeface="Merriweather Sans"/>
                          <a:ea typeface="Merriweather Sans"/>
                          <a:cs typeface="Merriweather Sans"/>
                          <a:sym typeface="Merriweather Sans"/>
                        </a:rPr>
                        <a:t>Title</a:t>
                      </a:r>
                      <a:endParaRPr sz="1100">
                        <a:solidFill>
                          <a:schemeClr val="dk1"/>
                        </a:solidFill>
                        <a:latin typeface="Merriweather Sans"/>
                        <a:ea typeface="Merriweather Sans"/>
                        <a:cs typeface="Merriweather Sans"/>
                        <a:sym typeface="Merriweather Sans"/>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Merriweather Sans"/>
                          <a:ea typeface="Merriweather Sans"/>
                          <a:cs typeface="Merriweather Sans"/>
                          <a:sym typeface="Merriweather Sans"/>
                        </a:rPr>
                        <a:t>About the paper</a:t>
                      </a:r>
                      <a:endParaRPr>
                        <a:solidFill>
                          <a:schemeClr val="dk1"/>
                        </a:solidFill>
                        <a:latin typeface="Merriweather Sans"/>
                        <a:ea typeface="Merriweather Sans"/>
                        <a:cs typeface="Merriweather Sans"/>
                        <a:sym typeface="Merriweather Sans"/>
                      </a:endParaRPr>
                    </a:p>
                  </a:txBody>
                  <a:tcPr marT="91425" marB="91425" marR="91425" marL="91425" anchor="ctr"/>
                </a:tc>
              </a:tr>
              <a:tr h="3298350">
                <a:tc>
                  <a:txBody>
                    <a:bodyPr/>
                    <a:lstStyle/>
                    <a:p>
                      <a:pPr indent="0" lvl="0" marL="0" rtl="0" algn="l">
                        <a:spcBef>
                          <a:spcPts val="0"/>
                        </a:spcBef>
                        <a:spcAft>
                          <a:spcPts val="0"/>
                        </a:spcAft>
                        <a:buNone/>
                      </a:pPr>
                      <a:r>
                        <a:rPr lang="en" sz="1100">
                          <a:solidFill>
                            <a:schemeClr val="dk1"/>
                          </a:solidFill>
                          <a:latin typeface="Merriweather Sans"/>
                          <a:ea typeface="Merriweather Sans"/>
                          <a:cs typeface="Merriweather Sans"/>
                          <a:sym typeface="Merriweather Sans"/>
                        </a:rPr>
                        <a:t>1.</a:t>
                      </a:r>
                      <a:endParaRPr sz="1100">
                        <a:solidFill>
                          <a:schemeClr val="dk1"/>
                        </a:solidFill>
                        <a:latin typeface="Merriweather Sans"/>
                        <a:ea typeface="Merriweather Sans"/>
                        <a:cs typeface="Merriweather Sans"/>
                        <a:sym typeface="Merriweather Sans"/>
                      </a:endParaRPr>
                    </a:p>
                  </a:txBody>
                  <a:tcPr marT="91425" marB="91425" marR="91425" marL="91425"/>
                </a:tc>
                <a:tc>
                  <a:txBody>
                    <a:bodyPr/>
                    <a:lstStyle/>
                    <a:p>
                      <a:pPr indent="0" lvl="0" marL="0" rtl="0" algn="l">
                        <a:spcBef>
                          <a:spcPts val="0"/>
                        </a:spcBef>
                        <a:spcAft>
                          <a:spcPts val="0"/>
                        </a:spcAft>
                        <a:buNone/>
                      </a:pPr>
                      <a:r>
                        <a:rPr lang="en" sz="1100">
                          <a:solidFill>
                            <a:schemeClr val="dk1"/>
                          </a:solidFill>
                          <a:latin typeface="Merriweather Sans"/>
                          <a:ea typeface="Merriweather Sans"/>
                          <a:cs typeface="Merriweather Sans"/>
                          <a:sym typeface="Merriweather Sans"/>
                        </a:rPr>
                        <a:t>IJERT</a:t>
                      </a:r>
                      <a:endParaRPr sz="1100">
                        <a:solidFill>
                          <a:schemeClr val="dk1"/>
                        </a:solidFill>
                        <a:latin typeface="Merriweather Sans"/>
                        <a:ea typeface="Merriweather Sans"/>
                        <a:cs typeface="Merriweather Sans"/>
                        <a:sym typeface="Merriweather Sans"/>
                      </a:endParaRPr>
                    </a:p>
                    <a:p>
                      <a:pPr indent="0" lvl="0" marL="0" rtl="0" algn="l">
                        <a:spcBef>
                          <a:spcPts val="0"/>
                        </a:spcBef>
                        <a:spcAft>
                          <a:spcPts val="0"/>
                        </a:spcAft>
                        <a:buNone/>
                      </a:pPr>
                      <a:r>
                        <a:t/>
                      </a:r>
                      <a:endParaRPr sz="1100">
                        <a:solidFill>
                          <a:schemeClr val="dk1"/>
                        </a:solidFill>
                        <a:latin typeface="Merriweather Sans"/>
                        <a:ea typeface="Merriweather Sans"/>
                        <a:cs typeface="Merriweather Sans"/>
                        <a:sym typeface="Merriweather Sans"/>
                      </a:endParaRPr>
                    </a:p>
                    <a:p>
                      <a:pPr indent="0" lvl="0" marL="0" rtl="0" algn="l">
                        <a:spcBef>
                          <a:spcPts val="0"/>
                        </a:spcBef>
                        <a:spcAft>
                          <a:spcPts val="0"/>
                        </a:spcAft>
                        <a:buNone/>
                      </a:pPr>
                      <a:r>
                        <a:rPr lang="en" sz="1100">
                          <a:solidFill>
                            <a:schemeClr val="dk1"/>
                          </a:solidFill>
                          <a:latin typeface="Merriweather Sans"/>
                          <a:ea typeface="Merriweather Sans"/>
                          <a:cs typeface="Merriweather Sans"/>
                          <a:sym typeface="Merriweather Sans"/>
                        </a:rPr>
                        <a:t>2017</a:t>
                      </a:r>
                      <a:endParaRPr sz="1100">
                        <a:solidFill>
                          <a:schemeClr val="dk1"/>
                        </a:solidFill>
                        <a:latin typeface="Merriweather Sans"/>
                        <a:ea typeface="Merriweather Sans"/>
                        <a:cs typeface="Merriweather Sans"/>
                        <a:sym typeface="Merriweather Sans"/>
                      </a:endParaRPr>
                    </a:p>
                  </a:txBody>
                  <a:tcPr marT="91425" marB="91425" marR="91425" marL="91425"/>
                </a:tc>
                <a:tc>
                  <a:txBody>
                    <a:bodyPr/>
                    <a:lstStyle/>
                    <a:p>
                      <a:pPr indent="0" lvl="0" marL="0" rtl="0" algn="l">
                        <a:spcBef>
                          <a:spcPts val="0"/>
                        </a:spcBef>
                        <a:spcAft>
                          <a:spcPts val="0"/>
                        </a:spcAft>
                        <a:buNone/>
                      </a:pPr>
                      <a:r>
                        <a:rPr lang="en" sz="1100">
                          <a:solidFill>
                            <a:schemeClr val="dk1"/>
                          </a:solidFill>
                          <a:highlight>
                            <a:schemeClr val="lt1"/>
                          </a:highlight>
                          <a:latin typeface="Merriweather Sans"/>
                          <a:ea typeface="Merriweather Sans"/>
                          <a:cs typeface="Merriweather Sans"/>
                          <a:sym typeface="Merriweather Sans"/>
                        </a:rPr>
                        <a:t>Ajinkya Kunjir, </a:t>
                      </a:r>
                      <a:endParaRPr sz="1100">
                        <a:solidFill>
                          <a:schemeClr val="dk1"/>
                        </a:solidFill>
                        <a:highlight>
                          <a:schemeClr val="lt1"/>
                        </a:highlight>
                        <a:latin typeface="Merriweather Sans"/>
                        <a:ea typeface="Merriweather Sans"/>
                        <a:cs typeface="Merriweather Sans"/>
                        <a:sym typeface="Merriweather Sans"/>
                      </a:endParaRPr>
                    </a:p>
                    <a:p>
                      <a:pPr indent="0" lvl="0" marL="0" rtl="0" algn="l">
                        <a:spcBef>
                          <a:spcPts val="0"/>
                        </a:spcBef>
                        <a:spcAft>
                          <a:spcPts val="0"/>
                        </a:spcAft>
                        <a:buNone/>
                      </a:pPr>
                      <a:r>
                        <a:rPr lang="en" sz="1100">
                          <a:solidFill>
                            <a:schemeClr val="dk1"/>
                          </a:solidFill>
                          <a:highlight>
                            <a:schemeClr val="lt1"/>
                          </a:highlight>
                          <a:latin typeface="Merriweather Sans"/>
                          <a:ea typeface="Merriweather Sans"/>
                          <a:cs typeface="Merriweather Sans"/>
                          <a:sym typeface="Merriweather Sans"/>
                        </a:rPr>
                        <a:t>Harshal Sawant, </a:t>
                      </a:r>
                      <a:endParaRPr sz="1100">
                        <a:solidFill>
                          <a:schemeClr val="dk1"/>
                        </a:solidFill>
                        <a:highlight>
                          <a:schemeClr val="lt1"/>
                        </a:highlight>
                        <a:latin typeface="Merriweather Sans"/>
                        <a:ea typeface="Merriweather Sans"/>
                        <a:cs typeface="Merriweather Sans"/>
                        <a:sym typeface="Merriweather Sans"/>
                      </a:endParaRPr>
                    </a:p>
                    <a:p>
                      <a:pPr indent="0" lvl="0" marL="0" rtl="0" algn="l">
                        <a:spcBef>
                          <a:spcPts val="0"/>
                        </a:spcBef>
                        <a:spcAft>
                          <a:spcPts val="0"/>
                        </a:spcAft>
                        <a:buNone/>
                      </a:pPr>
                      <a:r>
                        <a:rPr lang="en" sz="1100">
                          <a:solidFill>
                            <a:schemeClr val="dk1"/>
                          </a:solidFill>
                          <a:highlight>
                            <a:schemeClr val="lt1"/>
                          </a:highlight>
                          <a:latin typeface="Merriweather Sans"/>
                          <a:ea typeface="Merriweather Sans"/>
                          <a:cs typeface="Merriweather Sans"/>
                          <a:sym typeface="Merriweather Sans"/>
                        </a:rPr>
                        <a:t>Nuzhat F.Shaikh.</a:t>
                      </a:r>
                      <a:endParaRPr sz="1100">
                        <a:solidFill>
                          <a:schemeClr val="dk1"/>
                        </a:solidFill>
                        <a:highlight>
                          <a:schemeClr val="lt1"/>
                        </a:highlight>
                        <a:latin typeface="Merriweather Sans"/>
                        <a:ea typeface="Merriweather Sans"/>
                        <a:cs typeface="Merriweather Sans"/>
                        <a:sym typeface="Merriweather Sans"/>
                      </a:endParaRPr>
                    </a:p>
                    <a:p>
                      <a:pPr indent="0" lvl="0" marL="0" rtl="0" algn="l">
                        <a:spcBef>
                          <a:spcPts val="0"/>
                        </a:spcBef>
                        <a:spcAft>
                          <a:spcPts val="0"/>
                        </a:spcAft>
                        <a:buNone/>
                      </a:pPr>
                      <a:r>
                        <a:t/>
                      </a:r>
                      <a:endParaRPr sz="1100">
                        <a:solidFill>
                          <a:schemeClr val="dk1"/>
                        </a:solidFill>
                        <a:highlight>
                          <a:schemeClr val="lt1"/>
                        </a:highlight>
                        <a:latin typeface="Merriweather Sans"/>
                        <a:ea typeface="Merriweather Sans"/>
                        <a:cs typeface="Merriweather Sans"/>
                        <a:sym typeface="Merriweather Sans"/>
                      </a:endParaRPr>
                    </a:p>
                    <a:p>
                      <a:pPr indent="0" lvl="0" marL="0" rtl="0" algn="l">
                        <a:spcBef>
                          <a:spcPts val="0"/>
                        </a:spcBef>
                        <a:spcAft>
                          <a:spcPts val="0"/>
                        </a:spcAft>
                        <a:buNone/>
                      </a:pPr>
                      <a:r>
                        <a:rPr lang="en" sz="1100">
                          <a:solidFill>
                            <a:schemeClr val="dk1"/>
                          </a:solidFill>
                          <a:latin typeface="Merriweather Sans"/>
                          <a:ea typeface="Merriweather Sans"/>
                          <a:cs typeface="Merriweather Sans"/>
                          <a:sym typeface="Merriweather Sans"/>
                        </a:rPr>
                        <a:t>“Data Mining and Data Visualization for prediction of Multiple Diseases in Healthcare.”</a:t>
                      </a:r>
                      <a:endParaRPr sz="1100">
                        <a:solidFill>
                          <a:schemeClr val="dk1"/>
                        </a:solidFill>
                        <a:latin typeface="Merriweather Sans"/>
                        <a:ea typeface="Merriweather Sans"/>
                        <a:cs typeface="Merriweather Sans"/>
                        <a:sym typeface="Merriweather Sans"/>
                      </a:endParaRPr>
                    </a:p>
                    <a:p>
                      <a:pPr indent="0" lvl="0" marL="0" rtl="0" algn="l">
                        <a:spcBef>
                          <a:spcPts val="0"/>
                        </a:spcBef>
                        <a:spcAft>
                          <a:spcPts val="0"/>
                        </a:spcAft>
                        <a:buNone/>
                      </a:pPr>
                      <a:r>
                        <a:t/>
                      </a:r>
                      <a:endParaRPr sz="1100">
                        <a:solidFill>
                          <a:schemeClr val="dk1"/>
                        </a:solidFill>
                        <a:highlight>
                          <a:schemeClr val="lt1"/>
                        </a:highlight>
                        <a:latin typeface="Merriweather Sans"/>
                        <a:ea typeface="Merriweather Sans"/>
                        <a:cs typeface="Merriweather Sans"/>
                        <a:sym typeface="Merriweather Sans"/>
                      </a:endParaRPr>
                    </a:p>
                  </a:txBody>
                  <a:tcPr marT="91425" marB="91425" marR="91425" marL="91425"/>
                </a:tc>
                <a:tc>
                  <a:txBody>
                    <a:bodyPr/>
                    <a:lstStyle/>
                    <a:p>
                      <a:pPr indent="0" lvl="0" marL="0" rtl="0" algn="l">
                        <a:spcBef>
                          <a:spcPts val="0"/>
                        </a:spcBef>
                        <a:spcAft>
                          <a:spcPts val="0"/>
                        </a:spcAft>
                        <a:buNone/>
                      </a:pPr>
                      <a:r>
                        <a:rPr lang="en" sz="1100">
                          <a:solidFill>
                            <a:schemeClr val="dk1"/>
                          </a:solidFill>
                          <a:latin typeface="Merriweather Sans"/>
                          <a:ea typeface="Merriweather Sans"/>
                          <a:cs typeface="Merriweather Sans"/>
                          <a:sym typeface="Merriweather Sans"/>
                        </a:rPr>
                        <a:t>They have proposed a best clinical decision-making system which predicts the disease on the basis of historical data of patients. In this predicted multiple diseases an unseen pattern of the  patient condition was found.</a:t>
                      </a:r>
                      <a:endParaRPr sz="1100">
                        <a:solidFill>
                          <a:schemeClr val="dk1"/>
                        </a:solidFill>
                        <a:latin typeface="Merriweather Sans"/>
                        <a:ea typeface="Merriweather Sans"/>
                        <a:cs typeface="Merriweather Sans"/>
                        <a:sym typeface="Merriweather Sans"/>
                      </a:endParaRPr>
                    </a:p>
                  </a:txBody>
                  <a:tcPr marT="91425" marB="91425" marR="91425" marL="91425"/>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93"/>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aphicFrame>
        <p:nvGraphicFramePr>
          <p:cNvPr id="595" name="Google Shape;595;p93"/>
          <p:cNvGraphicFramePr/>
          <p:nvPr/>
        </p:nvGraphicFramePr>
        <p:xfrm>
          <a:off x="0" y="-5"/>
          <a:ext cx="3000000" cy="3000000"/>
        </p:xfrm>
        <a:graphic>
          <a:graphicData uri="http://schemas.openxmlformats.org/drawingml/2006/table">
            <a:tbl>
              <a:tblPr>
                <a:noFill/>
                <a:tableStyleId>{AAFE2B91-4232-4E06-8756-A9BA69BB0164}</a:tableStyleId>
              </a:tblPr>
              <a:tblGrid>
                <a:gridCol w="1269700"/>
                <a:gridCol w="1682875"/>
                <a:gridCol w="2955275"/>
                <a:gridCol w="3236175"/>
              </a:tblGrid>
              <a:tr h="1052375">
                <a:tc>
                  <a:txBody>
                    <a:bodyPr/>
                    <a:lstStyle/>
                    <a:p>
                      <a:pPr indent="0" lvl="0" marL="0" rtl="0" algn="ctr">
                        <a:spcBef>
                          <a:spcPts val="0"/>
                        </a:spcBef>
                        <a:spcAft>
                          <a:spcPts val="0"/>
                        </a:spcAft>
                        <a:buNone/>
                      </a:pPr>
                      <a:r>
                        <a:rPr lang="en">
                          <a:solidFill>
                            <a:schemeClr val="dk1"/>
                          </a:solidFill>
                          <a:latin typeface="Merriweather Sans"/>
                          <a:ea typeface="Merriweather Sans"/>
                          <a:cs typeface="Merriweather Sans"/>
                          <a:sym typeface="Merriweather Sans"/>
                        </a:rPr>
                        <a:t>Sl.No</a:t>
                      </a:r>
                      <a:endParaRPr>
                        <a:solidFill>
                          <a:schemeClr val="dk1"/>
                        </a:solidFill>
                        <a:latin typeface="Merriweather Sans"/>
                        <a:ea typeface="Merriweather Sans"/>
                        <a:cs typeface="Merriweather Sans"/>
                        <a:sym typeface="Merriweather Sans"/>
                      </a:endParaRPr>
                    </a:p>
                    <a:p>
                      <a:pPr indent="0" lvl="0" marL="0" rtl="0" algn="ctr">
                        <a:spcBef>
                          <a:spcPts val="0"/>
                        </a:spcBef>
                        <a:spcAft>
                          <a:spcPts val="0"/>
                        </a:spcAft>
                        <a:buNone/>
                      </a:pPr>
                      <a:r>
                        <a:t/>
                      </a:r>
                      <a:endParaRPr>
                        <a:solidFill>
                          <a:schemeClr val="dk1"/>
                        </a:solidFill>
                        <a:latin typeface="Merriweather Sans"/>
                        <a:ea typeface="Merriweather Sans"/>
                        <a:cs typeface="Merriweather Sans"/>
                        <a:sym typeface="Merriweather Sans"/>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Merriweather Sans"/>
                          <a:ea typeface="Merriweather Sans"/>
                          <a:cs typeface="Merriweather Sans"/>
                          <a:sym typeface="Merriweather Sans"/>
                        </a:rPr>
                        <a:t>Publisher</a:t>
                      </a:r>
                      <a:endParaRPr>
                        <a:solidFill>
                          <a:schemeClr val="dk1"/>
                        </a:solidFill>
                        <a:latin typeface="Merriweather Sans"/>
                        <a:ea typeface="Merriweather Sans"/>
                        <a:cs typeface="Merriweather Sans"/>
                        <a:sym typeface="Merriweather Sans"/>
                      </a:endParaRPr>
                    </a:p>
                    <a:p>
                      <a:pPr indent="0" lvl="0" marL="0" rtl="0" algn="ctr">
                        <a:spcBef>
                          <a:spcPts val="0"/>
                        </a:spcBef>
                        <a:spcAft>
                          <a:spcPts val="0"/>
                        </a:spcAft>
                        <a:buNone/>
                      </a:pPr>
                      <a:r>
                        <a:rPr lang="en">
                          <a:solidFill>
                            <a:schemeClr val="dk1"/>
                          </a:solidFill>
                          <a:latin typeface="Merriweather Sans"/>
                          <a:ea typeface="Merriweather Sans"/>
                          <a:cs typeface="Merriweather Sans"/>
                          <a:sym typeface="Merriweather Sans"/>
                        </a:rPr>
                        <a:t>&amp;</a:t>
                      </a:r>
                      <a:endParaRPr>
                        <a:solidFill>
                          <a:schemeClr val="dk1"/>
                        </a:solidFill>
                        <a:latin typeface="Merriweather Sans"/>
                        <a:ea typeface="Merriweather Sans"/>
                        <a:cs typeface="Merriweather Sans"/>
                        <a:sym typeface="Merriweather Sans"/>
                      </a:endParaRPr>
                    </a:p>
                    <a:p>
                      <a:pPr indent="0" lvl="0" marL="0" rtl="0" algn="ctr">
                        <a:spcBef>
                          <a:spcPts val="0"/>
                        </a:spcBef>
                        <a:spcAft>
                          <a:spcPts val="0"/>
                        </a:spcAft>
                        <a:buNone/>
                      </a:pPr>
                      <a:r>
                        <a:rPr lang="en">
                          <a:solidFill>
                            <a:schemeClr val="dk1"/>
                          </a:solidFill>
                          <a:latin typeface="Merriweather Sans"/>
                          <a:ea typeface="Merriweather Sans"/>
                          <a:cs typeface="Merriweather Sans"/>
                          <a:sym typeface="Merriweather Sans"/>
                        </a:rPr>
                        <a:t>Year</a:t>
                      </a:r>
                      <a:endParaRPr>
                        <a:solidFill>
                          <a:schemeClr val="dk1"/>
                        </a:solidFill>
                        <a:latin typeface="Merriweather Sans"/>
                        <a:ea typeface="Merriweather Sans"/>
                        <a:cs typeface="Merriweather Sans"/>
                        <a:sym typeface="Merriweather Sans"/>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Merriweather Sans"/>
                          <a:ea typeface="Merriweather Sans"/>
                          <a:cs typeface="Merriweather Sans"/>
                          <a:sym typeface="Merriweather Sans"/>
                        </a:rPr>
                        <a:t>Author</a:t>
                      </a:r>
                      <a:endParaRPr>
                        <a:solidFill>
                          <a:schemeClr val="dk1"/>
                        </a:solidFill>
                        <a:latin typeface="Merriweather Sans"/>
                        <a:ea typeface="Merriweather Sans"/>
                        <a:cs typeface="Merriweather Sans"/>
                        <a:sym typeface="Merriweather Sans"/>
                      </a:endParaRPr>
                    </a:p>
                    <a:p>
                      <a:pPr indent="0" lvl="0" marL="0" rtl="0" algn="ctr">
                        <a:spcBef>
                          <a:spcPts val="0"/>
                        </a:spcBef>
                        <a:spcAft>
                          <a:spcPts val="0"/>
                        </a:spcAft>
                        <a:buNone/>
                      </a:pPr>
                      <a:r>
                        <a:rPr lang="en">
                          <a:solidFill>
                            <a:schemeClr val="dk1"/>
                          </a:solidFill>
                          <a:latin typeface="Merriweather Sans"/>
                          <a:ea typeface="Merriweather Sans"/>
                          <a:cs typeface="Merriweather Sans"/>
                          <a:sym typeface="Merriweather Sans"/>
                        </a:rPr>
                        <a:t>&amp;</a:t>
                      </a:r>
                      <a:endParaRPr>
                        <a:solidFill>
                          <a:schemeClr val="dk1"/>
                        </a:solidFill>
                        <a:latin typeface="Merriweather Sans"/>
                        <a:ea typeface="Merriweather Sans"/>
                        <a:cs typeface="Merriweather Sans"/>
                        <a:sym typeface="Merriweather Sans"/>
                      </a:endParaRPr>
                    </a:p>
                    <a:p>
                      <a:pPr indent="0" lvl="0" marL="0" rtl="0" algn="ctr">
                        <a:spcBef>
                          <a:spcPts val="0"/>
                        </a:spcBef>
                        <a:spcAft>
                          <a:spcPts val="0"/>
                        </a:spcAft>
                        <a:buNone/>
                      </a:pPr>
                      <a:r>
                        <a:rPr lang="en">
                          <a:solidFill>
                            <a:schemeClr val="dk1"/>
                          </a:solidFill>
                          <a:latin typeface="Merriweather Sans"/>
                          <a:ea typeface="Merriweather Sans"/>
                          <a:cs typeface="Merriweather Sans"/>
                          <a:sym typeface="Merriweather Sans"/>
                        </a:rPr>
                        <a:t>Title</a:t>
                      </a:r>
                      <a:endParaRPr sz="1100">
                        <a:solidFill>
                          <a:schemeClr val="dk1"/>
                        </a:solidFill>
                        <a:latin typeface="Merriweather Sans"/>
                        <a:ea typeface="Merriweather Sans"/>
                        <a:cs typeface="Merriweather Sans"/>
                        <a:sym typeface="Merriweather Sans"/>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Merriweather Sans"/>
                          <a:ea typeface="Merriweather Sans"/>
                          <a:cs typeface="Merriweather Sans"/>
                          <a:sym typeface="Merriweather Sans"/>
                        </a:rPr>
                        <a:t>About the paper</a:t>
                      </a:r>
                      <a:endParaRPr>
                        <a:solidFill>
                          <a:schemeClr val="dk1"/>
                        </a:solidFill>
                        <a:latin typeface="Merriweather Sans"/>
                        <a:ea typeface="Merriweather Sans"/>
                        <a:cs typeface="Merriweather Sans"/>
                        <a:sym typeface="Merriweather Sans"/>
                      </a:endParaRPr>
                    </a:p>
                  </a:txBody>
                  <a:tcPr marT="91425" marB="91425" marR="91425" marL="91425" anchor="ctr"/>
                </a:tc>
              </a:tr>
              <a:tr h="3298350">
                <a:tc>
                  <a:txBody>
                    <a:bodyPr/>
                    <a:lstStyle/>
                    <a:p>
                      <a:pPr indent="0" lvl="0" marL="0" rtl="0" algn="l">
                        <a:spcBef>
                          <a:spcPts val="0"/>
                        </a:spcBef>
                        <a:spcAft>
                          <a:spcPts val="0"/>
                        </a:spcAft>
                        <a:buNone/>
                      </a:pPr>
                      <a:r>
                        <a:rPr lang="en" sz="1100">
                          <a:solidFill>
                            <a:schemeClr val="dk1"/>
                          </a:solidFill>
                          <a:latin typeface="Merriweather Sans"/>
                          <a:ea typeface="Merriweather Sans"/>
                          <a:cs typeface="Merriweather Sans"/>
                          <a:sym typeface="Merriweather Sans"/>
                        </a:rPr>
                        <a:t>2</a:t>
                      </a:r>
                      <a:r>
                        <a:rPr lang="en" sz="1100">
                          <a:solidFill>
                            <a:schemeClr val="dk1"/>
                          </a:solidFill>
                          <a:latin typeface="Merriweather Sans"/>
                          <a:ea typeface="Merriweather Sans"/>
                          <a:cs typeface="Merriweather Sans"/>
                          <a:sym typeface="Merriweather Sans"/>
                        </a:rPr>
                        <a:t>.</a:t>
                      </a:r>
                      <a:endParaRPr sz="1100">
                        <a:solidFill>
                          <a:schemeClr val="dk1"/>
                        </a:solidFill>
                        <a:latin typeface="Merriweather Sans"/>
                        <a:ea typeface="Merriweather Sans"/>
                        <a:cs typeface="Merriweather Sans"/>
                        <a:sym typeface="Merriweather Sans"/>
                      </a:endParaRPr>
                    </a:p>
                  </a:txBody>
                  <a:tcPr marT="91425" marB="91425" marR="91425" marL="91425"/>
                </a:tc>
                <a:tc>
                  <a:txBody>
                    <a:bodyPr/>
                    <a:lstStyle/>
                    <a:p>
                      <a:pPr indent="0" lvl="0" marL="0" rtl="0" algn="l">
                        <a:spcBef>
                          <a:spcPts val="0"/>
                        </a:spcBef>
                        <a:spcAft>
                          <a:spcPts val="0"/>
                        </a:spcAft>
                        <a:buNone/>
                      </a:pPr>
                      <a:r>
                        <a:rPr lang="en" sz="1100">
                          <a:solidFill>
                            <a:schemeClr val="dk1"/>
                          </a:solidFill>
                          <a:latin typeface="Merriweather Sans"/>
                          <a:ea typeface="Merriweather Sans"/>
                          <a:cs typeface="Merriweather Sans"/>
                          <a:sym typeface="Merriweather Sans"/>
                        </a:rPr>
                        <a:t>IEEE</a:t>
                      </a:r>
                      <a:endParaRPr sz="1100">
                        <a:solidFill>
                          <a:schemeClr val="dk1"/>
                        </a:solidFill>
                        <a:latin typeface="Merriweather Sans"/>
                        <a:ea typeface="Merriweather Sans"/>
                        <a:cs typeface="Merriweather Sans"/>
                        <a:sym typeface="Merriweather Sans"/>
                      </a:endParaRPr>
                    </a:p>
                    <a:p>
                      <a:pPr indent="0" lvl="0" marL="0" rtl="0" algn="l">
                        <a:spcBef>
                          <a:spcPts val="0"/>
                        </a:spcBef>
                        <a:spcAft>
                          <a:spcPts val="0"/>
                        </a:spcAft>
                        <a:buNone/>
                      </a:pPr>
                      <a:r>
                        <a:t/>
                      </a:r>
                      <a:endParaRPr sz="1100">
                        <a:solidFill>
                          <a:schemeClr val="dk1"/>
                        </a:solidFill>
                        <a:latin typeface="Merriweather Sans"/>
                        <a:ea typeface="Merriweather Sans"/>
                        <a:cs typeface="Merriweather Sans"/>
                        <a:sym typeface="Merriweather Sans"/>
                      </a:endParaRPr>
                    </a:p>
                    <a:p>
                      <a:pPr indent="0" lvl="0" marL="0" rtl="0" algn="l">
                        <a:spcBef>
                          <a:spcPts val="0"/>
                        </a:spcBef>
                        <a:spcAft>
                          <a:spcPts val="0"/>
                        </a:spcAft>
                        <a:buNone/>
                      </a:pPr>
                      <a:r>
                        <a:rPr lang="en" sz="1100">
                          <a:solidFill>
                            <a:schemeClr val="dk1"/>
                          </a:solidFill>
                          <a:latin typeface="Merriweather Sans"/>
                          <a:ea typeface="Merriweather Sans"/>
                          <a:cs typeface="Merriweather Sans"/>
                          <a:sym typeface="Merriweather Sans"/>
                        </a:rPr>
                        <a:t>2019</a:t>
                      </a:r>
                      <a:endParaRPr sz="1100">
                        <a:solidFill>
                          <a:schemeClr val="dk1"/>
                        </a:solidFill>
                        <a:latin typeface="Merriweather Sans"/>
                        <a:ea typeface="Merriweather Sans"/>
                        <a:cs typeface="Merriweather Sans"/>
                        <a:sym typeface="Merriweather Sans"/>
                      </a:endParaRPr>
                    </a:p>
                  </a:txBody>
                  <a:tcPr marT="91425" marB="91425" marR="91425" marL="91425"/>
                </a:tc>
                <a:tc>
                  <a:txBody>
                    <a:bodyPr/>
                    <a:lstStyle/>
                    <a:p>
                      <a:pPr indent="0" lvl="0" marL="0" rtl="0" algn="l">
                        <a:spcBef>
                          <a:spcPts val="0"/>
                        </a:spcBef>
                        <a:spcAft>
                          <a:spcPts val="0"/>
                        </a:spcAft>
                        <a:buNone/>
                      </a:pPr>
                      <a:r>
                        <a:rPr lang="en" sz="1100">
                          <a:solidFill>
                            <a:schemeClr val="dk1"/>
                          </a:solidFill>
                          <a:highlight>
                            <a:schemeClr val="lt1"/>
                          </a:highlight>
                          <a:latin typeface="Merriweather Sans"/>
                          <a:ea typeface="Merriweather Sans"/>
                          <a:cs typeface="Merriweather Sans"/>
                          <a:sym typeface="Merriweather Sans"/>
                        </a:rPr>
                        <a:t>Anjan Nikhil Repaka, </a:t>
                      </a:r>
                      <a:endParaRPr sz="1100">
                        <a:solidFill>
                          <a:schemeClr val="dk1"/>
                        </a:solidFill>
                        <a:highlight>
                          <a:schemeClr val="lt1"/>
                        </a:highlight>
                        <a:latin typeface="Merriweather Sans"/>
                        <a:ea typeface="Merriweather Sans"/>
                        <a:cs typeface="Merriweather Sans"/>
                        <a:sym typeface="Merriweather Sans"/>
                      </a:endParaRPr>
                    </a:p>
                    <a:p>
                      <a:pPr indent="0" lvl="0" marL="0" rtl="0" algn="l">
                        <a:spcBef>
                          <a:spcPts val="0"/>
                        </a:spcBef>
                        <a:spcAft>
                          <a:spcPts val="0"/>
                        </a:spcAft>
                        <a:buNone/>
                      </a:pPr>
                      <a:r>
                        <a:rPr lang="en" sz="1100">
                          <a:solidFill>
                            <a:schemeClr val="dk1"/>
                          </a:solidFill>
                          <a:highlight>
                            <a:schemeClr val="lt1"/>
                          </a:highlight>
                          <a:latin typeface="Merriweather Sans"/>
                          <a:ea typeface="Merriweather Sans"/>
                          <a:cs typeface="Merriweather Sans"/>
                          <a:sym typeface="Merriweather Sans"/>
                        </a:rPr>
                        <a:t>Sai Deepak Ravikanti,</a:t>
                      </a:r>
                      <a:endParaRPr sz="1100">
                        <a:solidFill>
                          <a:schemeClr val="dk1"/>
                        </a:solidFill>
                        <a:highlight>
                          <a:schemeClr val="lt1"/>
                        </a:highlight>
                        <a:latin typeface="Merriweather Sans"/>
                        <a:ea typeface="Merriweather Sans"/>
                        <a:cs typeface="Merriweather Sans"/>
                        <a:sym typeface="Merriweather Sans"/>
                      </a:endParaRPr>
                    </a:p>
                    <a:p>
                      <a:pPr indent="0" lvl="0" marL="0" rtl="0" algn="l">
                        <a:spcBef>
                          <a:spcPts val="0"/>
                        </a:spcBef>
                        <a:spcAft>
                          <a:spcPts val="0"/>
                        </a:spcAft>
                        <a:buNone/>
                      </a:pPr>
                      <a:r>
                        <a:rPr lang="en" sz="1100">
                          <a:solidFill>
                            <a:schemeClr val="dk1"/>
                          </a:solidFill>
                          <a:highlight>
                            <a:schemeClr val="lt1"/>
                          </a:highlight>
                          <a:latin typeface="Merriweather Sans"/>
                          <a:ea typeface="Merriweather Sans"/>
                          <a:cs typeface="Merriweather Sans"/>
                          <a:sym typeface="Merriweather Sans"/>
                        </a:rPr>
                        <a:t>Ramya G Franklin.</a:t>
                      </a:r>
                      <a:endParaRPr sz="1100">
                        <a:solidFill>
                          <a:schemeClr val="dk1"/>
                        </a:solidFill>
                        <a:highlight>
                          <a:schemeClr val="lt1"/>
                        </a:highlight>
                        <a:latin typeface="Merriweather Sans"/>
                        <a:ea typeface="Merriweather Sans"/>
                        <a:cs typeface="Merriweather Sans"/>
                        <a:sym typeface="Merriweather Sans"/>
                      </a:endParaRPr>
                    </a:p>
                    <a:p>
                      <a:pPr indent="0" lvl="0" marL="0" rtl="0" algn="l">
                        <a:spcBef>
                          <a:spcPts val="0"/>
                        </a:spcBef>
                        <a:spcAft>
                          <a:spcPts val="0"/>
                        </a:spcAft>
                        <a:buNone/>
                      </a:pPr>
                      <a:r>
                        <a:t/>
                      </a:r>
                      <a:endParaRPr sz="1100">
                        <a:solidFill>
                          <a:schemeClr val="dk1"/>
                        </a:solidFill>
                        <a:highlight>
                          <a:schemeClr val="lt1"/>
                        </a:highlight>
                        <a:latin typeface="Merriweather Sans"/>
                        <a:ea typeface="Merriweather Sans"/>
                        <a:cs typeface="Merriweather Sans"/>
                        <a:sym typeface="Merriweather Sans"/>
                      </a:endParaRPr>
                    </a:p>
                    <a:p>
                      <a:pPr indent="0" lvl="0" marL="0" rtl="0" algn="l">
                        <a:spcBef>
                          <a:spcPts val="0"/>
                        </a:spcBef>
                        <a:spcAft>
                          <a:spcPts val="0"/>
                        </a:spcAft>
                        <a:buNone/>
                      </a:pPr>
                      <a:r>
                        <a:rPr lang="en" sz="1100">
                          <a:solidFill>
                            <a:schemeClr val="dk1"/>
                          </a:solidFill>
                          <a:latin typeface="Merriweather Sans"/>
                          <a:ea typeface="Merriweather Sans"/>
                          <a:cs typeface="Merriweather Sans"/>
                          <a:sym typeface="Merriweather Sans"/>
                        </a:rPr>
                        <a:t>“Design And Implementation Heart Disease Prediction Using Naives Bayesian.”</a:t>
                      </a:r>
                      <a:endParaRPr sz="1100">
                        <a:solidFill>
                          <a:schemeClr val="dk1"/>
                        </a:solidFill>
                        <a:highlight>
                          <a:schemeClr val="lt1"/>
                        </a:highlight>
                        <a:latin typeface="Merriweather Sans"/>
                        <a:ea typeface="Merriweather Sans"/>
                        <a:cs typeface="Merriweather Sans"/>
                        <a:sym typeface="Merriweather Sans"/>
                      </a:endParaRPr>
                    </a:p>
                  </a:txBody>
                  <a:tcPr marT="91425" marB="91425" marR="91425" marL="91425"/>
                </a:tc>
                <a:tc>
                  <a:txBody>
                    <a:bodyPr/>
                    <a:lstStyle/>
                    <a:p>
                      <a:pPr indent="0" lvl="0" marL="0" rtl="0" algn="l">
                        <a:spcBef>
                          <a:spcPts val="0"/>
                        </a:spcBef>
                        <a:spcAft>
                          <a:spcPts val="0"/>
                        </a:spcAft>
                        <a:buNone/>
                      </a:pPr>
                      <a:r>
                        <a:rPr lang="en" sz="1100">
                          <a:solidFill>
                            <a:schemeClr val="dk1"/>
                          </a:solidFill>
                          <a:latin typeface="Merriweather Sans"/>
                          <a:ea typeface="Merriweather Sans"/>
                          <a:cs typeface="Merriweather Sans"/>
                          <a:sym typeface="Merriweather Sans"/>
                        </a:rPr>
                        <a:t>A system was proposed using  Naïve Bayes techniques for classification of dataset and Advanced Encryption Standard algorithm for secure data transfer for prediction of disease.</a:t>
                      </a:r>
                      <a:endParaRPr sz="1100">
                        <a:solidFill>
                          <a:schemeClr val="dk1"/>
                        </a:solidFill>
                        <a:latin typeface="Merriweather Sans"/>
                        <a:ea typeface="Merriweather Sans"/>
                        <a:cs typeface="Merriweather Sans"/>
                        <a:sym typeface="Merriweather Sans"/>
                      </a:endParaRPr>
                    </a:p>
                    <a:p>
                      <a:pPr indent="0" lvl="0" marL="0" rtl="0" algn="l">
                        <a:spcBef>
                          <a:spcPts val="0"/>
                        </a:spcBef>
                        <a:spcAft>
                          <a:spcPts val="0"/>
                        </a:spcAft>
                        <a:buNone/>
                      </a:pPr>
                      <a:r>
                        <a:t/>
                      </a:r>
                      <a:endParaRPr sz="1100">
                        <a:solidFill>
                          <a:schemeClr val="dk1"/>
                        </a:solidFill>
                        <a:latin typeface="Merriweather Sans"/>
                        <a:ea typeface="Merriweather Sans"/>
                        <a:cs typeface="Merriweather Sans"/>
                        <a:sym typeface="Merriweather Sans"/>
                      </a:endParaRPr>
                    </a:p>
                    <a:p>
                      <a:pPr indent="0" lvl="0" marL="0" rtl="0" algn="l">
                        <a:spcBef>
                          <a:spcPts val="0"/>
                        </a:spcBef>
                        <a:spcAft>
                          <a:spcPts val="0"/>
                        </a:spcAft>
                        <a:buNone/>
                      </a:pPr>
                      <a:r>
                        <a:t/>
                      </a:r>
                      <a:endParaRPr sz="1100">
                        <a:solidFill>
                          <a:schemeClr val="dk1"/>
                        </a:solidFill>
                        <a:latin typeface="Merriweather Sans"/>
                        <a:ea typeface="Merriweather Sans"/>
                        <a:cs typeface="Merriweather Sans"/>
                        <a:sym typeface="Merriweather Sans"/>
                      </a:endParaRPr>
                    </a:p>
                  </a:txBody>
                  <a:tcPr marT="91425" marB="91425" marR="91425" marL="91425"/>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94"/>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aphicFrame>
        <p:nvGraphicFramePr>
          <p:cNvPr id="601" name="Google Shape;601;p94"/>
          <p:cNvGraphicFramePr/>
          <p:nvPr/>
        </p:nvGraphicFramePr>
        <p:xfrm>
          <a:off x="0" y="-5"/>
          <a:ext cx="3000000" cy="3000000"/>
        </p:xfrm>
        <a:graphic>
          <a:graphicData uri="http://schemas.openxmlformats.org/drawingml/2006/table">
            <a:tbl>
              <a:tblPr>
                <a:noFill/>
                <a:tableStyleId>{AAFE2B91-4232-4E06-8756-A9BA69BB0164}</a:tableStyleId>
              </a:tblPr>
              <a:tblGrid>
                <a:gridCol w="1269700"/>
                <a:gridCol w="1682875"/>
                <a:gridCol w="2955275"/>
                <a:gridCol w="3236175"/>
              </a:tblGrid>
              <a:tr h="1052375">
                <a:tc>
                  <a:txBody>
                    <a:bodyPr/>
                    <a:lstStyle/>
                    <a:p>
                      <a:pPr indent="0" lvl="0" marL="0" rtl="0" algn="ctr">
                        <a:spcBef>
                          <a:spcPts val="0"/>
                        </a:spcBef>
                        <a:spcAft>
                          <a:spcPts val="0"/>
                        </a:spcAft>
                        <a:buNone/>
                      </a:pPr>
                      <a:r>
                        <a:rPr lang="en">
                          <a:solidFill>
                            <a:schemeClr val="dk1"/>
                          </a:solidFill>
                          <a:latin typeface="Merriweather Sans"/>
                          <a:ea typeface="Merriweather Sans"/>
                          <a:cs typeface="Merriweather Sans"/>
                          <a:sym typeface="Merriweather Sans"/>
                        </a:rPr>
                        <a:t>Sl.No</a:t>
                      </a:r>
                      <a:endParaRPr>
                        <a:solidFill>
                          <a:schemeClr val="dk1"/>
                        </a:solidFill>
                        <a:latin typeface="Merriweather Sans"/>
                        <a:ea typeface="Merriweather Sans"/>
                        <a:cs typeface="Merriweather Sans"/>
                        <a:sym typeface="Merriweather Sans"/>
                      </a:endParaRPr>
                    </a:p>
                    <a:p>
                      <a:pPr indent="0" lvl="0" marL="0" rtl="0" algn="ctr">
                        <a:spcBef>
                          <a:spcPts val="0"/>
                        </a:spcBef>
                        <a:spcAft>
                          <a:spcPts val="0"/>
                        </a:spcAft>
                        <a:buNone/>
                      </a:pPr>
                      <a:r>
                        <a:t/>
                      </a:r>
                      <a:endParaRPr>
                        <a:solidFill>
                          <a:schemeClr val="dk1"/>
                        </a:solidFill>
                        <a:latin typeface="Merriweather Sans"/>
                        <a:ea typeface="Merriweather Sans"/>
                        <a:cs typeface="Merriweather Sans"/>
                        <a:sym typeface="Merriweather Sans"/>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Merriweather Sans"/>
                          <a:ea typeface="Merriweather Sans"/>
                          <a:cs typeface="Merriweather Sans"/>
                          <a:sym typeface="Merriweather Sans"/>
                        </a:rPr>
                        <a:t>Publisher</a:t>
                      </a:r>
                      <a:endParaRPr>
                        <a:solidFill>
                          <a:schemeClr val="dk1"/>
                        </a:solidFill>
                        <a:latin typeface="Merriweather Sans"/>
                        <a:ea typeface="Merriweather Sans"/>
                        <a:cs typeface="Merriweather Sans"/>
                        <a:sym typeface="Merriweather Sans"/>
                      </a:endParaRPr>
                    </a:p>
                    <a:p>
                      <a:pPr indent="0" lvl="0" marL="0" rtl="0" algn="ctr">
                        <a:spcBef>
                          <a:spcPts val="0"/>
                        </a:spcBef>
                        <a:spcAft>
                          <a:spcPts val="0"/>
                        </a:spcAft>
                        <a:buNone/>
                      </a:pPr>
                      <a:r>
                        <a:rPr lang="en">
                          <a:solidFill>
                            <a:schemeClr val="dk1"/>
                          </a:solidFill>
                          <a:latin typeface="Merriweather Sans"/>
                          <a:ea typeface="Merriweather Sans"/>
                          <a:cs typeface="Merriweather Sans"/>
                          <a:sym typeface="Merriweather Sans"/>
                        </a:rPr>
                        <a:t>&amp;</a:t>
                      </a:r>
                      <a:endParaRPr>
                        <a:solidFill>
                          <a:schemeClr val="dk1"/>
                        </a:solidFill>
                        <a:latin typeface="Merriweather Sans"/>
                        <a:ea typeface="Merriweather Sans"/>
                        <a:cs typeface="Merriweather Sans"/>
                        <a:sym typeface="Merriweather Sans"/>
                      </a:endParaRPr>
                    </a:p>
                    <a:p>
                      <a:pPr indent="0" lvl="0" marL="0" rtl="0" algn="ctr">
                        <a:spcBef>
                          <a:spcPts val="0"/>
                        </a:spcBef>
                        <a:spcAft>
                          <a:spcPts val="0"/>
                        </a:spcAft>
                        <a:buNone/>
                      </a:pPr>
                      <a:r>
                        <a:rPr lang="en">
                          <a:solidFill>
                            <a:schemeClr val="dk1"/>
                          </a:solidFill>
                          <a:latin typeface="Merriweather Sans"/>
                          <a:ea typeface="Merriweather Sans"/>
                          <a:cs typeface="Merriweather Sans"/>
                          <a:sym typeface="Merriweather Sans"/>
                        </a:rPr>
                        <a:t>Year</a:t>
                      </a:r>
                      <a:endParaRPr>
                        <a:solidFill>
                          <a:schemeClr val="dk1"/>
                        </a:solidFill>
                        <a:latin typeface="Merriweather Sans"/>
                        <a:ea typeface="Merriweather Sans"/>
                        <a:cs typeface="Merriweather Sans"/>
                        <a:sym typeface="Merriweather Sans"/>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Merriweather Sans"/>
                          <a:ea typeface="Merriweather Sans"/>
                          <a:cs typeface="Merriweather Sans"/>
                          <a:sym typeface="Merriweather Sans"/>
                        </a:rPr>
                        <a:t>Author</a:t>
                      </a:r>
                      <a:endParaRPr>
                        <a:solidFill>
                          <a:schemeClr val="dk1"/>
                        </a:solidFill>
                        <a:latin typeface="Merriweather Sans"/>
                        <a:ea typeface="Merriweather Sans"/>
                        <a:cs typeface="Merriweather Sans"/>
                        <a:sym typeface="Merriweather Sans"/>
                      </a:endParaRPr>
                    </a:p>
                    <a:p>
                      <a:pPr indent="0" lvl="0" marL="0" rtl="0" algn="ctr">
                        <a:spcBef>
                          <a:spcPts val="0"/>
                        </a:spcBef>
                        <a:spcAft>
                          <a:spcPts val="0"/>
                        </a:spcAft>
                        <a:buNone/>
                      </a:pPr>
                      <a:r>
                        <a:rPr lang="en">
                          <a:solidFill>
                            <a:schemeClr val="dk1"/>
                          </a:solidFill>
                          <a:latin typeface="Merriweather Sans"/>
                          <a:ea typeface="Merriweather Sans"/>
                          <a:cs typeface="Merriweather Sans"/>
                          <a:sym typeface="Merriweather Sans"/>
                        </a:rPr>
                        <a:t>&amp;</a:t>
                      </a:r>
                      <a:endParaRPr>
                        <a:solidFill>
                          <a:schemeClr val="dk1"/>
                        </a:solidFill>
                        <a:latin typeface="Merriweather Sans"/>
                        <a:ea typeface="Merriweather Sans"/>
                        <a:cs typeface="Merriweather Sans"/>
                        <a:sym typeface="Merriweather Sans"/>
                      </a:endParaRPr>
                    </a:p>
                    <a:p>
                      <a:pPr indent="0" lvl="0" marL="0" rtl="0" algn="ctr">
                        <a:spcBef>
                          <a:spcPts val="0"/>
                        </a:spcBef>
                        <a:spcAft>
                          <a:spcPts val="0"/>
                        </a:spcAft>
                        <a:buNone/>
                      </a:pPr>
                      <a:r>
                        <a:rPr lang="en">
                          <a:solidFill>
                            <a:schemeClr val="dk1"/>
                          </a:solidFill>
                          <a:latin typeface="Merriweather Sans"/>
                          <a:ea typeface="Merriweather Sans"/>
                          <a:cs typeface="Merriweather Sans"/>
                          <a:sym typeface="Merriweather Sans"/>
                        </a:rPr>
                        <a:t>Title</a:t>
                      </a:r>
                      <a:endParaRPr sz="1100">
                        <a:solidFill>
                          <a:schemeClr val="dk1"/>
                        </a:solidFill>
                        <a:latin typeface="Merriweather Sans"/>
                        <a:ea typeface="Merriweather Sans"/>
                        <a:cs typeface="Merriweather Sans"/>
                        <a:sym typeface="Merriweather Sans"/>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Merriweather Sans"/>
                          <a:ea typeface="Merriweather Sans"/>
                          <a:cs typeface="Merriweather Sans"/>
                          <a:sym typeface="Merriweather Sans"/>
                        </a:rPr>
                        <a:t>About the paper</a:t>
                      </a:r>
                      <a:endParaRPr>
                        <a:solidFill>
                          <a:schemeClr val="dk1"/>
                        </a:solidFill>
                        <a:latin typeface="Merriweather Sans"/>
                        <a:ea typeface="Merriweather Sans"/>
                        <a:cs typeface="Merriweather Sans"/>
                        <a:sym typeface="Merriweather Sans"/>
                      </a:endParaRPr>
                    </a:p>
                  </a:txBody>
                  <a:tcPr marT="91425" marB="91425" marR="91425" marL="91425" anchor="ctr"/>
                </a:tc>
              </a:tr>
              <a:tr h="3298350">
                <a:tc>
                  <a:txBody>
                    <a:bodyPr/>
                    <a:lstStyle/>
                    <a:p>
                      <a:pPr indent="0" lvl="0" marL="0" rtl="0" algn="l">
                        <a:spcBef>
                          <a:spcPts val="0"/>
                        </a:spcBef>
                        <a:spcAft>
                          <a:spcPts val="0"/>
                        </a:spcAft>
                        <a:buNone/>
                      </a:pPr>
                      <a:r>
                        <a:rPr lang="en" sz="1100">
                          <a:solidFill>
                            <a:schemeClr val="dk1"/>
                          </a:solidFill>
                          <a:latin typeface="Merriweather Sans"/>
                          <a:ea typeface="Merriweather Sans"/>
                          <a:cs typeface="Merriweather Sans"/>
                          <a:sym typeface="Merriweather Sans"/>
                        </a:rPr>
                        <a:t>3</a:t>
                      </a:r>
                      <a:r>
                        <a:rPr lang="en" sz="1100">
                          <a:solidFill>
                            <a:schemeClr val="dk1"/>
                          </a:solidFill>
                          <a:latin typeface="Merriweather Sans"/>
                          <a:ea typeface="Merriweather Sans"/>
                          <a:cs typeface="Merriweather Sans"/>
                          <a:sym typeface="Merriweather Sans"/>
                        </a:rPr>
                        <a:t>.</a:t>
                      </a:r>
                      <a:endParaRPr sz="1100">
                        <a:solidFill>
                          <a:schemeClr val="dk1"/>
                        </a:solidFill>
                        <a:latin typeface="Merriweather Sans"/>
                        <a:ea typeface="Merriweather Sans"/>
                        <a:cs typeface="Merriweather Sans"/>
                        <a:sym typeface="Merriweather Sans"/>
                      </a:endParaRPr>
                    </a:p>
                  </a:txBody>
                  <a:tcPr marT="91425" marB="91425" marR="91425" marL="91425"/>
                </a:tc>
                <a:tc>
                  <a:txBody>
                    <a:bodyPr/>
                    <a:lstStyle/>
                    <a:p>
                      <a:pPr indent="0" lvl="0" marL="0" rtl="0" algn="l">
                        <a:spcBef>
                          <a:spcPts val="0"/>
                        </a:spcBef>
                        <a:spcAft>
                          <a:spcPts val="0"/>
                        </a:spcAft>
                        <a:buNone/>
                      </a:pPr>
                      <a:r>
                        <a:rPr lang="en" sz="1100">
                          <a:solidFill>
                            <a:schemeClr val="dk1"/>
                          </a:solidFill>
                          <a:latin typeface="Merriweather Sans"/>
                          <a:ea typeface="Merriweather Sans"/>
                          <a:cs typeface="Merriweather Sans"/>
                          <a:sym typeface="Merriweather Sans"/>
                        </a:rPr>
                        <a:t>IJERT</a:t>
                      </a:r>
                      <a:endParaRPr sz="1100">
                        <a:solidFill>
                          <a:schemeClr val="dk1"/>
                        </a:solidFill>
                        <a:latin typeface="Merriweather Sans"/>
                        <a:ea typeface="Merriweather Sans"/>
                        <a:cs typeface="Merriweather Sans"/>
                        <a:sym typeface="Merriweather Sans"/>
                      </a:endParaRPr>
                    </a:p>
                    <a:p>
                      <a:pPr indent="0" lvl="0" marL="0" rtl="0" algn="l">
                        <a:spcBef>
                          <a:spcPts val="0"/>
                        </a:spcBef>
                        <a:spcAft>
                          <a:spcPts val="0"/>
                        </a:spcAft>
                        <a:buNone/>
                      </a:pPr>
                      <a:r>
                        <a:t/>
                      </a:r>
                      <a:endParaRPr sz="1100">
                        <a:solidFill>
                          <a:schemeClr val="dk1"/>
                        </a:solidFill>
                        <a:latin typeface="Merriweather Sans"/>
                        <a:ea typeface="Merriweather Sans"/>
                        <a:cs typeface="Merriweather Sans"/>
                        <a:sym typeface="Merriweather Sans"/>
                      </a:endParaRPr>
                    </a:p>
                    <a:p>
                      <a:pPr indent="0" lvl="0" marL="0" rtl="0" algn="l">
                        <a:spcBef>
                          <a:spcPts val="0"/>
                        </a:spcBef>
                        <a:spcAft>
                          <a:spcPts val="0"/>
                        </a:spcAft>
                        <a:buNone/>
                      </a:pPr>
                      <a:r>
                        <a:rPr lang="en" sz="1100">
                          <a:solidFill>
                            <a:schemeClr val="dk1"/>
                          </a:solidFill>
                          <a:latin typeface="Merriweather Sans"/>
                          <a:ea typeface="Merriweather Sans"/>
                          <a:cs typeface="Merriweather Sans"/>
                          <a:sym typeface="Merriweather Sans"/>
                        </a:rPr>
                        <a:t>2019</a:t>
                      </a:r>
                      <a:endParaRPr sz="1100">
                        <a:solidFill>
                          <a:schemeClr val="dk1"/>
                        </a:solidFill>
                        <a:latin typeface="Merriweather Sans"/>
                        <a:ea typeface="Merriweather Sans"/>
                        <a:cs typeface="Merriweather Sans"/>
                        <a:sym typeface="Merriweather Sans"/>
                      </a:endParaRPr>
                    </a:p>
                  </a:txBody>
                  <a:tcPr marT="91425" marB="91425" marR="91425" marL="91425"/>
                </a:tc>
                <a:tc>
                  <a:txBody>
                    <a:bodyPr/>
                    <a:lstStyle/>
                    <a:p>
                      <a:pPr indent="0" lvl="0" marL="0" rtl="0" algn="l">
                        <a:spcBef>
                          <a:spcPts val="0"/>
                        </a:spcBef>
                        <a:spcAft>
                          <a:spcPts val="0"/>
                        </a:spcAft>
                        <a:buNone/>
                      </a:pPr>
                      <a:r>
                        <a:rPr lang="en" sz="1100">
                          <a:solidFill>
                            <a:schemeClr val="dk1"/>
                          </a:solidFill>
                          <a:highlight>
                            <a:schemeClr val="lt1"/>
                          </a:highlight>
                          <a:latin typeface="Merriweather Sans"/>
                          <a:ea typeface="Merriweather Sans"/>
                          <a:cs typeface="Merriweather Sans"/>
                          <a:sym typeface="Merriweather Sans"/>
                        </a:rPr>
                        <a:t>Fahd Saleh Alotaibi.</a:t>
                      </a:r>
                      <a:endParaRPr sz="1100">
                        <a:solidFill>
                          <a:schemeClr val="dk1"/>
                        </a:solidFill>
                        <a:highlight>
                          <a:schemeClr val="lt1"/>
                        </a:highlight>
                        <a:latin typeface="Merriweather Sans"/>
                        <a:ea typeface="Merriweather Sans"/>
                        <a:cs typeface="Merriweather Sans"/>
                        <a:sym typeface="Merriweather Sans"/>
                      </a:endParaRPr>
                    </a:p>
                    <a:p>
                      <a:pPr indent="0" lvl="0" marL="0" rtl="0" algn="l">
                        <a:spcBef>
                          <a:spcPts val="0"/>
                        </a:spcBef>
                        <a:spcAft>
                          <a:spcPts val="0"/>
                        </a:spcAft>
                        <a:buNone/>
                      </a:pPr>
                      <a:r>
                        <a:t/>
                      </a:r>
                      <a:endParaRPr sz="1100">
                        <a:solidFill>
                          <a:schemeClr val="dk1"/>
                        </a:solidFill>
                        <a:highlight>
                          <a:schemeClr val="lt1"/>
                        </a:highlight>
                        <a:latin typeface="Merriweather Sans"/>
                        <a:ea typeface="Merriweather Sans"/>
                        <a:cs typeface="Merriweather Sans"/>
                        <a:sym typeface="Merriweather Sans"/>
                      </a:endParaRPr>
                    </a:p>
                    <a:p>
                      <a:pPr indent="0" lvl="0" marL="0" rtl="0" algn="l">
                        <a:spcBef>
                          <a:spcPts val="0"/>
                        </a:spcBef>
                        <a:spcAft>
                          <a:spcPts val="0"/>
                        </a:spcAft>
                        <a:buNone/>
                      </a:pPr>
                      <a:r>
                        <a:rPr lang="en" sz="1100">
                          <a:solidFill>
                            <a:schemeClr val="dk1"/>
                          </a:solidFill>
                          <a:latin typeface="Merriweather Sans"/>
                          <a:ea typeface="Merriweather Sans"/>
                          <a:cs typeface="Merriweather Sans"/>
                          <a:sym typeface="Merriweather Sans"/>
                        </a:rPr>
                        <a:t>“Implementation of Machine Learning Model to Predict Heart Failure Disease.”</a:t>
                      </a:r>
                      <a:endParaRPr sz="1100">
                        <a:solidFill>
                          <a:schemeClr val="dk1"/>
                        </a:solidFill>
                        <a:latin typeface="Merriweather Sans"/>
                        <a:ea typeface="Merriweather Sans"/>
                        <a:cs typeface="Merriweather Sans"/>
                        <a:sym typeface="Merriweather Sans"/>
                      </a:endParaRPr>
                    </a:p>
                    <a:p>
                      <a:pPr indent="0" lvl="0" marL="0" rtl="0" algn="l">
                        <a:spcBef>
                          <a:spcPts val="0"/>
                        </a:spcBef>
                        <a:spcAft>
                          <a:spcPts val="0"/>
                        </a:spcAft>
                        <a:buNone/>
                      </a:pPr>
                      <a:r>
                        <a:t/>
                      </a:r>
                      <a:endParaRPr sz="1100">
                        <a:solidFill>
                          <a:schemeClr val="dk1"/>
                        </a:solidFill>
                        <a:latin typeface="Merriweather Sans"/>
                        <a:ea typeface="Merriweather Sans"/>
                        <a:cs typeface="Merriweather Sans"/>
                        <a:sym typeface="Merriweather Sans"/>
                      </a:endParaRPr>
                    </a:p>
                    <a:p>
                      <a:pPr indent="0" lvl="0" marL="0" rtl="0" algn="l">
                        <a:spcBef>
                          <a:spcPts val="0"/>
                        </a:spcBef>
                        <a:spcAft>
                          <a:spcPts val="0"/>
                        </a:spcAft>
                        <a:buNone/>
                      </a:pPr>
                      <a:r>
                        <a:t/>
                      </a:r>
                      <a:endParaRPr sz="1100">
                        <a:solidFill>
                          <a:schemeClr val="dk1"/>
                        </a:solidFill>
                        <a:latin typeface="Merriweather Sans"/>
                        <a:ea typeface="Merriweather Sans"/>
                        <a:cs typeface="Merriweather Sans"/>
                        <a:sym typeface="Merriweather Sans"/>
                      </a:endParaRPr>
                    </a:p>
                    <a:p>
                      <a:pPr indent="0" lvl="0" marL="0" rtl="0" algn="l">
                        <a:spcBef>
                          <a:spcPts val="0"/>
                        </a:spcBef>
                        <a:spcAft>
                          <a:spcPts val="0"/>
                        </a:spcAft>
                        <a:buNone/>
                      </a:pPr>
                      <a:r>
                        <a:t/>
                      </a:r>
                      <a:endParaRPr sz="1100">
                        <a:solidFill>
                          <a:schemeClr val="dk1"/>
                        </a:solidFill>
                        <a:latin typeface="Merriweather Sans"/>
                        <a:ea typeface="Merriweather Sans"/>
                        <a:cs typeface="Merriweather Sans"/>
                        <a:sym typeface="Merriweather Sans"/>
                      </a:endParaRPr>
                    </a:p>
                    <a:p>
                      <a:pPr indent="0" lvl="0" marL="0" rtl="0" algn="l">
                        <a:spcBef>
                          <a:spcPts val="0"/>
                        </a:spcBef>
                        <a:spcAft>
                          <a:spcPts val="0"/>
                        </a:spcAft>
                        <a:buNone/>
                      </a:pPr>
                      <a:r>
                        <a:t/>
                      </a:r>
                      <a:endParaRPr sz="1100">
                        <a:solidFill>
                          <a:schemeClr val="dk1"/>
                        </a:solidFill>
                        <a:latin typeface="Merriweather Sans"/>
                        <a:ea typeface="Merriweather Sans"/>
                        <a:cs typeface="Merriweather Sans"/>
                        <a:sym typeface="Merriweather Sans"/>
                      </a:endParaRPr>
                    </a:p>
                    <a:p>
                      <a:pPr indent="0" lvl="0" marL="0" rtl="0" algn="l">
                        <a:spcBef>
                          <a:spcPts val="0"/>
                        </a:spcBef>
                        <a:spcAft>
                          <a:spcPts val="0"/>
                        </a:spcAft>
                        <a:buNone/>
                      </a:pPr>
                      <a:r>
                        <a:t/>
                      </a:r>
                      <a:endParaRPr sz="1100">
                        <a:solidFill>
                          <a:schemeClr val="dk1"/>
                        </a:solidFill>
                        <a:highlight>
                          <a:schemeClr val="lt1"/>
                        </a:highlight>
                        <a:latin typeface="Merriweather Sans"/>
                        <a:ea typeface="Merriweather Sans"/>
                        <a:cs typeface="Merriweather Sans"/>
                        <a:sym typeface="Merriweather Sans"/>
                      </a:endParaRPr>
                    </a:p>
                  </a:txBody>
                  <a:tcPr marT="91425" marB="91425" marR="91425" marL="91425"/>
                </a:tc>
                <a:tc>
                  <a:txBody>
                    <a:bodyPr/>
                    <a:lstStyle/>
                    <a:p>
                      <a:pPr indent="0" lvl="0" marL="0" rtl="0" algn="l">
                        <a:spcBef>
                          <a:spcPts val="0"/>
                        </a:spcBef>
                        <a:spcAft>
                          <a:spcPts val="0"/>
                        </a:spcAft>
                        <a:buNone/>
                      </a:pPr>
                      <a:r>
                        <a:rPr lang="en" sz="1100">
                          <a:solidFill>
                            <a:schemeClr val="dk1"/>
                          </a:solidFill>
                          <a:latin typeface="Merriweather Sans"/>
                          <a:ea typeface="Merriweather Sans"/>
                          <a:cs typeface="Merriweather Sans"/>
                          <a:sym typeface="Merriweather Sans"/>
                        </a:rPr>
                        <a:t>Author has designed a Machine Learning model comparing five different algorithms. Here Rapid Miner tool was used which resulted in higher accuracy compared to Matlab and Weka tool. In this research the accuracy of Decision Tree, Logistic Regression, Random forest, Naive Bayes and Support Vector Machine classification algorithms were compared. Decision tree algorithm had the highest accuracy.</a:t>
                      </a:r>
                      <a:endParaRPr sz="1100">
                        <a:solidFill>
                          <a:schemeClr val="dk1"/>
                        </a:solidFill>
                        <a:latin typeface="Merriweather Sans"/>
                        <a:ea typeface="Merriweather Sans"/>
                        <a:cs typeface="Merriweather Sans"/>
                        <a:sym typeface="Merriweather Sans"/>
                      </a:endParaRPr>
                    </a:p>
                    <a:p>
                      <a:pPr indent="0" lvl="0" marL="0" rtl="0" algn="l">
                        <a:spcBef>
                          <a:spcPts val="0"/>
                        </a:spcBef>
                        <a:spcAft>
                          <a:spcPts val="0"/>
                        </a:spcAft>
                        <a:buNone/>
                      </a:pPr>
                      <a:r>
                        <a:t/>
                      </a:r>
                      <a:endParaRPr sz="1100">
                        <a:solidFill>
                          <a:schemeClr val="dk1"/>
                        </a:solidFill>
                        <a:latin typeface="Merriweather Sans"/>
                        <a:ea typeface="Merriweather Sans"/>
                        <a:cs typeface="Merriweather Sans"/>
                        <a:sym typeface="Merriweather Sans"/>
                      </a:endParaRPr>
                    </a:p>
                    <a:p>
                      <a:pPr indent="0" lvl="0" marL="0" rtl="0" algn="l">
                        <a:spcBef>
                          <a:spcPts val="0"/>
                        </a:spcBef>
                        <a:spcAft>
                          <a:spcPts val="0"/>
                        </a:spcAft>
                        <a:buNone/>
                      </a:pPr>
                      <a:r>
                        <a:t/>
                      </a:r>
                      <a:endParaRPr sz="1100">
                        <a:solidFill>
                          <a:schemeClr val="dk1"/>
                        </a:solidFill>
                        <a:latin typeface="Merriweather Sans"/>
                        <a:ea typeface="Merriweather Sans"/>
                        <a:cs typeface="Merriweather Sans"/>
                        <a:sym typeface="Merriweather Sans"/>
                      </a:endParaRPr>
                    </a:p>
                  </a:txBody>
                  <a:tcPr marT="91425" marB="91425" marR="91425" marL="91425"/>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95"/>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aphicFrame>
        <p:nvGraphicFramePr>
          <p:cNvPr id="607" name="Google Shape;607;p95"/>
          <p:cNvGraphicFramePr/>
          <p:nvPr/>
        </p:nvGraphicFramePr>
        <p:xfrm>
          <a:off x="0" y="-5"/>
          <a:ext cx="3000000" cy="3000000"/>
        </p:xfrm>
        <a:graphic>
          <a:graphicData uri="http://schemas.openxmlformats.org/drawingml/2006/table">
            <a:tbl>
              <a:tblPr>
                <a:noFill/>
                <a:tableStyleId>{AAFE2B91-4232-4E06-8756-A9BA69BB0164}</a:tableStyleId>
              </a:tblPr>
              <a:tblGrid>
                <a:gridCol w="1269700"/>
                <a:gridCol w="1682875"/>
                <a:gridCol w="2955275"/>
                <a:gridCol w="3236175"/>
              </a:tblGrid>
              <a:tr h="1052375">
                <a:tc>
                  <a:txBody>
                    <a:bodyPr/>
                    <a:lstStyle/>
                    <a:p>
                      <a:pPr indent="0" lvl="0" marL="0" rtl="0" algn="ctr">
                        <a:spcBef>
                          <a:spcPts val="0"/>
                        </a:spcBef>
                        <a:spcAft>
                          <a:spcPts val="0"/>
                        </a:spcAft>
                        <a:buNone/>
                      </a:pPr>
                      <a:r>
                        <a:rPr lang="en">
                          <a:solidFill>
                            <a:schemeClr val="dk1"/>
                          </a:solidFill>
                          <a:latin typeface="Merriweather Sans"/>
                          <a:ea typeface="Merriweather Sans"/>
                          <a:cs typeface="Merriweather Sans"/>
                          <a:sym typeface="Merriweather Sans"/>
                        </a:rPr>
                        <a:t>Sl.No</a:t>
                      </a:r>
                      <a:endParaRPr>
                        <a:solidFill>
                          <a:schemeClr val="dk1"/>
                        </a:solidFill>
                        <a:latin typeface="Merriweather Sans"/>
                        <a:ea typeface="Merriweather Sans"/>
                        <a:cs typeface="Merriweather Sans"/>
                        <a:sym typeface="Merriweather Sans"/>
                      </a:endParaRPr>
                    </a:p>
                    <a:p>
                      <a:pPr indent="0" lvl="0" marL="0" rtl="0" algn="ctr">
                        <a:spcBef>
                          <a:spcPts val="0"/>
                        </a:spcBef>
                        <a:spcAft>
                          <a:spcPts val="0"/>
                        </a:spcAft>
                        <a:buNone/>
                      </a:pPr>
                      <a:r>
                        <a:t/>
                      </a:r>
                      <a:endParaRPr>
                        <a:solidFill>
                          <a:schemeClr val="dk1"/>
                        </a:solidFill>
                        <a:latin typeface="Merriweather Sans"/>
                        <a:ea typeface="Merriweather Sans"/>
                        <a:cs typeface="Merriweather Sans"/>
                        <a:sym typeface="Merriweather Sans"/>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Merriweather Sans"/>
                          <a:ea typeface="Merriweather Sans"/>
                          <a:cs typeface="Merriweather Sans"/>
                          <a:sym typeface="Merriweather Sans"/>
                        </a:rPr>
                        <a:t>Publisher</a:t>
                      </a:r>
                      <a:endParaRPr>
                        <a:solidFill>
                          <a:schemeClr val="dk1"/>
                        </a:solidFill>
                        <a:latin typeface="Merriweather Sans"/>
                        <a:ea typeface="Merriweather Sans"/>
                        <a:cs typeface="Merriweather Sans"/>
                        <a:sym typeface="Merriweather Sans"/>
                      </a:endParaRPr>
                    </a:p>
                    <a:p>
                      <a:pPr indent="0" lvl="0" marL="0" rtl="0" algn="ctr">
                        <a:spcBef>
                          <a:spcPts val="0"/>
                        </a:spcBef>
                        <a:spcAft>
                          <a:spcPts val="0"/>
                        </a:spcAft>
                        <a:buNone/>
                      </a:pPr>
                      <a:r>
                        <a:rPr lang="en">
                          <a:solidFill>
                            <a:schemeClr val="dk1"/>
                          </a:solidFill>
                          <a:latin typeface="Merriweather Sans"/>
                          <a:ea typeface="Merriweather Sans"/>
                          <a:cs typeface="Merriweather Sans"/>
                          <a:sym typeface="Merriweather Sans"/>
                        </a:rPr>
                        <a:t>&amp;</a:t>
                      </a:r>
                      <a:endParaRPr>
                        <a:solidFill>
                          <a:schemeClr val="dk1"/>
                        </a:solidFill>
                        <a:latin typeface="Merriweather Sans"/>
                        <a:ea typeface="Merriweather Sans"/>
                        <a:cs typeface="Merriweather Sans"/>
                        <a:sym typeface="Merriweather Sans"/>
                      </a:endParaRPr>
                    </a:p>
                    <a:p>
                      <a:pPr indent="0" lvl="0" marL="0" rtl="0" algn="ctr">
                        <a:spcBef>
                          <a:spcPts val="0"/>
                        </a:spcBef>
                        <a:spcAft>
                          <a:spcPts val="0"/>
                        </a:spcAft>
                        <a:buNone/>
                      </a:pPr>
                      <a:r>
                        <a:rPr lang="en">
                          <a:solidFill>
                            <a:schemeClr val="dk1"/>
                          </a:solidFill>
                          <a:latin typeface="Merriweather Sans"/>
                          <a:ea typeface="Merriweather Sans"/>
                          <a:cs typeface="Merriweather Sans"/>
                          <a:sym typeface="Merriweather Sans"/>
                        </a:rPr>
                        <a:t>Year</a:t>
                      </a:r>
                      <a:endParaRPr>
                        <a:solidFill>
                          <a:schemeClr val="dk1"/>
                        </a:solidFill>
                        <a:latin typeface="Merriweather Sans"/>
                        <a:ea typeface="Merriweather Sans"/>
                        <a:cs typeface="Merriweather Sans"/>
                        <a:sym typeface="Merriweather Sans"/>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Merriweather Sans"/>
                          <a:ea typeface="Merriweather Sans"/>
                          <a:cs typeface="Merriweather Sans"/>
                          <a:sym typeface="Merriweather Sans"/>
                        </a:rPr>
                        <a:t>Author</a:t>
                      </a:r>
                      <a:endParaRPr>
                        <a:solidFill>
                          <a:schemeClr val="dk1"/>
                        </a:solidFill>
                        <a:latin typeface="Merriweather Sans"/>
                        <a:ea typeface="Merriweather Sans"/>
                        <a:cs typeface="Merriweather Sans"/>
                        <a:sym typeface="Merriweather Sans"/>
                      </a:endParaRPr>
                    </a:p>
                    <a:p>
                      <a:pPr indent="0" lvl="0" marL="0" rtl="0" algn="ctr">
                        <a:spcBef>
                          <a:spcPts val="0"/>
                        </a:spcBef>
                        <a:spcAft>
                          <a:spcPts val="0"/>
                        </a:spcAft>
                        <a:buNone/>
                      </a:pPr>
                      <a:r>
                        <a:rPr lang="en">
                          <a:solidFill>
                            <a:schemeClr val="dk1"/>
                          </a:solidFill>
                          <a:latin typeface="Merriweather Sans"/>
                          <a:ea typeface="Merriweather Sans"/>
                          <a:cs typeface="Merriweather Sans"/>
                          <a:sym typeface="Merriweather Sans"/>
                        </a:rPr>
                        <a:t>&amp;</a:t>
                      </a:r>
                      <a:endParaRPr>
                        <a:solidFill>
                          <a:schemeClr val="dk1"/>
                        </a:solidFill>
                        <a:latin typeface="Merriweather Sans"/>
                        <a:ea typeface="Merriweather Sans"/>
                        <a:cs typeface="Merriweather Sans"/>
                        <a:sym typeface="Merriweather Sans"/>
                      </a:endParaRPr>
                    </a:p>
                    <a:p>
                      <a:pPr indent="0" lvl="0" marL="0" rtl="0" algn="ctr">
                        <a:spcBef>
                          <a:spcPts val="0"/>
                        </a:spcBef>
                        <a:spcAft>
                          <a:spcPts val="0"/>
                        </a:spcAft>
                        <a:buNone/>
                      </a:pPr>
                      <a:r>
                        <a:rPr lang="en">
                          <a:solidFill>
                            <a:schemeClr val="dk1"/>
                          </a:solidFill>
                          <a:latin typeface="Merriweather Sans"/>
                          <a:ea typeface="Merriweather Sans"/>
                          <a:cs typeface="Merriweather Sans"/>
                          <a:sym typeface="Merriweather Sans"/>
                        </a:rPr>
                        <a:t>Title</a:t>
                      </a:r>
                      <a:endParaRPr sz="1100">
                        <a:solidFill>
                          <a:schemeClr val="dk1"/>
                        </a:solidFill>
                        <a:latin typeface="Merriweather Sans"/>
                        <a:ea typeface="Merriweather Sans"/>
                        <a:cs typeface="Merriweather Sans"/>
                        <a:sym typeface="Merriweather Sans"/>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Merriweather Sans"/>
                          <a:ea typeface="Merriweather Sans"/>
                          <a:cs typeface="Merriweather Sans"/>
                          <a:sym typeface="Merriweather Sans"/>
                        </a:rPr>
                        <a:t>About the paper</a:t>
                      </a:r>
                      <a:endParaRPr>
                        <a:solidFill>
                          <a:schemeClr val="dk1"/>
                        </a:solidFill>
                        <a:latin typeface="Merriweather Sans"/>
                        <a:ea typeface="Merriweather Sans"/>
                        <a:cs typeface="Merriweather Sans"/>
                        <a:sym typeface="Merriweather Sans"/>
                      </a:endParaRPr>
                    </a:p>
                  </a:txBody>
                  <a:tcPr marT="91425" marB="91425" marR="91425" marL="91425" anchor="ctr"/>
                </a:tc>
              </a:tr>
              <a:tr h="3298350">
                <a:tc>
                  <a:txBody>
                    <a:bodyPr/>
                    <a:lstStyle/>
                    <a:p>
                      <a:pPr indent="0" lvl="0" marL="0" rtl="0" algn="l">
                        <a:spcBef>
                          <a:spcPts val="0"/>
                        </a:spcBef>
                        <a:spcAft>
                          <a:spcPts val="0"/>
                        </a:spcAft>
                        <a:buNone/>
                      </a:pPr>
                      <a:r>
                        <a:rPr lang="en" sz="1100">
                          <a:solidFill>
                            <a:schemeClr val="dk1"/>
                          </a:solidFill>
                          <a:latin typeface="Merriweather Sans"/>
                          <a:ea typeface="Merriweather Sans"/>
                          <a:cs typeface="Merriweather Sans"/>
                          <a:sym typeface="Merriweather Sans"/>
                        </a:rPr>
                        <a:t>4</a:t>
                      </a:r>
                      <a:r>
                        <a:rPr lang="en" sz="1100">
                          <a:solidFill>
                            <a:schemeClr val="dk1"/>
                          </a:solidFill>
                          <a:latin typeface="Merriweather Sans"/>
                          <a:ea typeface="Merriweather Sans"/>
                          <a:cs typeface="Merriweather Sans"/>
                          <a:sym typeface="Merriweather Sans"/>
                        </a:rPr>
                        <a:t>.</a:t>
                      </a:r>
                      <a:endParaRPr sz="1100">
                        <a:solidFill>
                          <a:schemeClr val="dk1"/>
                        </a:solidFill>
                        <a:latin typeface="Merriweather Sans"/>
                        <a:ea typeface="Merriweather Sans"/>
                        <a:cs typeface="Merriweather Sans"/>
                        <a:sym typeface="Merriweather Sans"/>
                      </a:endParaRPr>
                    </a:p>
                  </a:txBody>
                  <a:tcPr marT="91425" marB="91425" marR="91425" marL="91425"/>
                </a:tc>
                <a:tc>
                  <a:txBody>
                    <a:bodyPr/>
                    <a:lstStyle/>
                    <a:p>
                      <a:pPr indent="0" lvl="0" marL="0" rtl="0" algn="l">
                        <a:spcBef>
                          <a:spcPts val="0"/>
                        </a:spcBef>
                        <a:spcAft>
                          <a:spcPts val="0"/>
                        </a:spcAft>
                        <a:buNone/>
                      </a:pPr>
                      <a:r>
                        <a:rPr lang="en" sz="1100">
                          <a:solidFill>
                            <a:schemeClr val="dk1"/>
                          </a:solidFill>
                          <a:latin typeface="Merriweather Sans"/>
                          <a:ea typeface="Merriweather Sans"/>
                          <a:cs typeface="Merriweather Sans"/>
                          <a:sym typeface="Merriweather Sans"/>
                        </a:rPr>
                        <a:t>IEEE</a:t>
                      </a:r>
                      <a:endParaRPr sz="1100">
                        <a:solidFill>
                          <a:schemeClr val="dk1"/>
                        </a:solidFill>
                        <a:latin typeface="Merriweather Sans"/>
                        <a:ea typeface="Merriweather Sans"/>
                        <a:cs typeface="Merriweather Sans"/>
                        <a:sym typeface="Merriweather Sans"/>
                      </a:endParaRPr>
                    </a:p>
                    <a:p>
                      <a:pPr indent="0" lvl="0" marL="0" rtl="0" algn="l">
                        <a:spcBef>
                          <a:spcPts val="0"/>
                        </a:spcBef>
                        <a:spcAft>
                          <a:spcPts val="0"/>
                        </a:spcAft>
                        <a:buNone/>
                      </a:pPr>
                      <a:r>
                        <a:t/>
                      </a:r>
                      <a:endParaRPr sz="1100">
                        <a:solidFill>
                          <a:schemeClr val="dk1"/>
                        </a:solidFill>
                        <a:latin typeface="Merriweather Sans"/>
                        <a:ea typeface="Merriweather Sans"/>
                        <a:cs typeface="Merriweather Sans"/>
                        <a:sym typeface="Merriweather Sans"/>
                      </a:endParaRPr>
                    </a:p>
                    <a:p>
                      <a:pPr indent="0" lvl="0" marL="0" rtl="0" algn="l">
                        <a:spcBef>
                          <a:spcPts val="0"/>
                        </a:spcBef>
                        <a:spcAft>
                          <a:spcPts val="0"/>
                        </a:spcAft>
                        <a:buNone/>
                      </a:pPr>
                      <a:r>
                        <a:rPr lang="en" sz="1100">
                          <a:solidFill>
                            <a:schemeClr val="dk1"/>
                          </a:solidFill>
                          <a:latin typeface="Merriweather Sans"/>
                          <a:ea typeface="Merriweather Sans"/>
                          <a:cs typeface="Merriweather Sans"/>
                          <a:sym typeface="Merriweather Sans"/>
                        </a:rPr>
                        <a:t>2017</a:t>
                      </a:r>
                      <a:endParaRPr sz="1100">
                        <a:solidFill>
                          <a:schemeClr val="dk1"/>
                        </a:solidFill>
                        <a:latin typeface="Merriweather Sans"/>
                        <a:ea typeface="Merriweather Sans"/>
                        <a:cs typeface="Merriweather Sans"/>
                        <a:sym typeface="Merriweather Sans"/>
                      </a:endParaRPr>
                    </a:p>
                  </a:txBody>
                  <a:tcPr marT="91425" marB="91425" marR="91425" marL="91425"/>
                </a:tc>
                <a:tc>
                  <a:txBody>
                    <a:bodyPr/>
                    <a:lstStyle/>
                    <a:p>
                      <a:pPr indent="0" lvl="0" marL="0" rtl="0" algn="l">
                        <a:spcBef>
                          <a:spcPts val="0"/>
                        </a:spcBef>
                        <a:spcAft>
                          <a:spcPts val="0"/>
                        </a:spcAft>
                        <a:buNone/>
                      </a:pPr>
                      <a:r>
                        <a:rPr lang="en" sz="1100">
                          <a:solidFill>
                            <a:schemeClr val="dk1"/>
                          </a:solidFill>
                          <a:highlight>
                            <a:schemeClr val="lt1"/>
                          </a:highlight>
                          <a:latin typeface="Merriweather Sans"/>
                          <a:ea typeface="Merriweather Sans"/>
                          <a:cs typeface="Merriweather Sans"/>
                          <a:sym typeface="Merriweather Sans"/>
                        </a:rPr>
                        <a:t>M. Chen, </a:t>
                      </a:r>
                      <a:endParaRPr sz="1100">
                        <a:solidFill>
                          <a:schemeClr val="dk1"/>
                        </a:solidFill>
                        <a:highlight>
                          <a:schemeClr val="lt1"/>
                        </a:highlight>
                        <a:latin typeface="Merriweather Sans"/>
                        <a:ea typeface="Merriweather Sans"/>
                        <a:cs typeface="Merriweather Sans"/>
                        <a:sym typeface="Merriweather Sans"/>
                      </a:endParaRPr>
                    </a:p>
                    <a:p>
                      <a:pPr indent="0" lvl="0" marL="0" rtl="0" algn="l">
                        <a:spcBef>
                          <a:spcPts val="0"/>
                        </a:spcBef>
                        <a:spcAft>
                          <a:spcPts val="0"/>
                        </a:spcAft>
                        <a:buNone/>
                      </a:pPr>
                      <a:r>
                        <a:rPr lang="en" sz="1100">
                          <a:solidFill>
                            <a:schemeClr val="dk1"/>
                          </a:solidFill>
                          <a:highlight>
                            <a:schemeClr val="lt1"/>
                          </a:highlight>
                          <a:latin typeface="Merriweather Sans"/>
                          <a:ea typeface="Merriweather Sans"/>
                          <a:cs typeface="Merriweather Sans"/>
                          <a:sym typeface="Merriweather Sans"/>
                        </a:rPr>
                        <a:t>Y. Hao, </a:t>
                      </a:r>
                      <a:endParaRPr sz="1100">
                        <a:solidFill>
                          <a:schemeClr val="dk1"/>
                        </a:solidFill>
                        <a:highlight>
                          <a:schemeClr val="lt1"/>
                        </a:highlight>
                        <a:latin typeface="Merriweather Sans"/>
                        <a:ea typeface="Merriweather Sans"/>
                        <a:cs typeface="Merriweather Sans"/>
                        <a:sym typeface="Merriweather Sans"/>
                      </a:endParaRPr>
                    </a:p>
                    <a:p>
                      <a:pPr indent="0" lvl="0" marL="0" rtl="0" algn="l">
                        <a:spcBef>
                          <a:spcPts val="0"/>
                        </a:spcBef>
                        <a:spcAft>
                          <a:spcPts val="0"/>
                        </a:spcAft>
                        <a:buNone/>
                      </a:pPr>
                      <a:r>
                        <a:rPr lang="en" sz="1100">
                          <a:solidFill>
                            <a:schemeClr val="dk1"/>
                          </a:solidFill>
                          <a:highlight>
                            <a:schemeClr val="lt1"/>
                          </a:highlight>
                          <a:latin typeface="Merriweather Sans"/>
                          <a:ea typeface="Merriweather Sans"/>
                          <a:cs typeface="Merriweather Sans"/>
                          <a:sym typeface="Merriweather Sans"/>
                        </a:rPr>
                        <a:t>K. Hwang, </a:t>
                      </a:r>
                      <a:endParaRPr sz="1100">
                        <a:solidFill>
                          <a:schemeClr val="dk1"/>
                        </a:solidFill>
                        <a:highlight>
                          <a:schemeClr val="lt1"/>
                        </a:highlight>
                        <a:latin typeface="Merriweather Sans"/>
                        <a:ea typeface="Merriweather Sans"/>
                        <a:cs typeface="Merriweather Sans"/>
                        <a:sym typeface="Merriweather Sans"/>
                      </a:endParaRPr>
                    </a:p>
                    <a:p>
                      <a:pPr indent="0" lvl="0" marL="0" rtl="0" algn="l">
                        <a:spcBef>
                          <a:spcPts val="0"/>
                        </a:spcBef>
                        <a:spcAft>
                          <a:spcPts val="0"/>
                        </a:spcAft>
                        <a:buNone/>
                      </a:pPr>
                      <a:r>
                        <a:rPr lang="en" sz="1100">
                          <a:solidFill>
                            <a:schemeClr val="dk1"/>
                          </a:solidFill>
                          <a:highlight>
                            <a:schemeClr val="lt1"/>
                          </a:highlight>
                          <a:latin typeface="Merriweather Sans"/>
                          <a:ea typeface="Merriweather Sans"/>
                          <a:cs typeface="Merriweather Sans"/>
                          <a:sym typeface="Merriweather Sans"/>
                        </a:rPr>
                        <a:t>L. Wang, </a:t>
                      </a:r>
                      <a:endParaRPr sz="1100">
                        <a:solidFill>
                          <a:schemeClr val="dk1"/>
                        </a:solidFill>
                        <a:highlight>
                          <a:schemeClr val="lt1"/>
                        </a:highlight>
                        <a:latin typeface="Merriweather Sans"/>
                        <a:ea typeface="Merriweather Sans"/>
                        <a:cs typeface="Merriweather Sans"/>
                        <a:sym typeface="Merriweather Sans"/>
                      </a:endParaRPr>
                    </a:p>
                    <a:p>
                      <a:pPr indent="0" lvl="0" marL="0" rtl="0" algn="l">
                        <a:spcBef>
                          <a:spcPts val="0"/>
                        </a:spcBef>
                        <a:spcAft>
                          <a:spcPts val="0"/>
                        </a:spcAft>
                        <a:buNone/>
                      </a:pPr>
                      <a:r>
                        <a:rPr lang="en" sz="1100">
                          <a:solidFill>
                            <a:schemeClr val="dk1"/>
                          </a:solidFill>
                          <a:highlight>
                            <a:schemeClr val="lt1"/>
                          </a:highlight>
                          <a:latin typeface="Merriweather Sans"/>
                          <a:ea typeface="Merriweather Sans"/>
                          <a:cs typeface="Merriweather Sans"/>
                          <a:sym typeface="Merriweather Sans"/>
                        </a:rPr>
                        <a:t>L. Wang</a:t>
                      </a:r>
                      <a:endParaRPr sz="1100">
                        <a:solidFill>
                          <a:schemeClr val="dk1"/>
                        </a:solidFill>
                        <a:highlight>
                          <a:schemeClr val="lt1"/>
                        </a:highlight>
                        <a:latin typeface="Merriweather Sans"/>
                        <a:ea typeface="Merriweather Sans"/>
                        <a:cs typeface="Merriweather Sans"/>
                        <a:sym typeface="Merriweather Sans"/>
                      </a:endParaRPr>
                    </a:p>
                    <a:p>
                      <a:pPr indent="0" lvl="0" marL="0" rtl="0" algn="l">
                        <a:spcBef>
                          <a:spcPts val="0"/>
                        </a:spcBef>
                        <a:spcAft>
                          <a:spcPts val="0"/>
                        </a:spcAft>
                        <a:buNone/>
                      </a:pPr>
                      <a:r>
                        <a:t/>
                      </a:r>
                      <a:endParaRPr sz="1100">
                        <a:solidFill>
                          <a:schemeClr val="dk1"/>
                        </a:solidFill>
                        <a:highlight>
                          <a:schemeClr val="lt1"/>
                        </a:highlight>
                        <a:latin typeface="Merriweather Sans"/>
                        <a:ea typeface="Merriweather Sans"/>
                        <a:cs typeface="Merriweather Sans"/>
                        <a:sym typeface="Merriweather Sans"/>
                      </a:endParaRPr>
                    </a:p>
                    <a:p>
                      <a:pPr indent="0" lvl="0" marL="0" rtl="0" algn="l">
                        <a:spcBef>
                          <a:spcPts val="0"/>
                        </a:spcBef>
                        <a:spcAft>
                          <a:spcPts val="0"/>
                        </a:spcAft>
                        <a:buNone/>
                      </a:pPr>
                      <a:r>
                        <a:rPr lang="en" sz="1100">
                          <a:solidFill>
                            <a:schemeClr val="dk1"/>
                          </a:solidFill>
                          <a:latin typeface="Merriweather Sans"/>
                          <a:ea typeface="Merriweather Sans"/>
                          <a:cs typeface="Merriweather Sans"/>
                          <a:sym typeface="Merriweather Sans"/>
                        </a:rPr>
                        <a:t>“Disease prediction by machine learning over big data from healthcare communities.”</a:t>
                      </a:r>
                      <a:endParaRPr sz="1100">
                        <a:solidFill>
                          <a:schemeClr val="dk1"/>
                        </a:solidFill>
                        <a:latin typeface="Merriweather Sans"/>
                        <a:ea typeface="Merriweather Sans"/>
                        <a:cs typeface="Merriweather Sans"/>
                        <a:sym typeface="Merriweather Sans"/>
                      </a:endParaRPr>
                    </a:p>
                    <a:p>
                      <a:pPr indent="0" lvl="0" marL="0" rtl="0" algn="l">
                        <a:spcBef>
                          <a:spcPts val="0"/>
                        </a:spcBef>
                        <a:spcAft>
                          <a:spcPts val="0"/>
                        </a:spcAft>
                        <a:buNone/>
                      </a:pPr>
                      <a:r>
                        <a:t/>
                      </a:r>
                      <a:endParaRPr sz="1100">
                        <a:solidFill>
                          <a:schemeClr val="dk1"/>
                        </a:solidFill>
                        <a:highlight>
                          <a:schemeClr val="lt1"/>
                        </a:highlight>
                        <a:latin typeface="Merriweather Sans"/>
                        <a:ea typeface="Merriweather Sans"/>
                        <a:cs typeface="Merriweather Sans"/>
                        <a:sym typeface="Merriweather Sans"/>
                      </a:endParaRPr>
                    </a:p>
                  </a:txBody>
                  <a:tcPr marT="91425" marB="91425" marR="91425" marL="91425"/>
                </a:tc>
                <a:tc>
                  <a:txBody>
                    <a:bodyPr/>
                    <a:lstStyle/>
                    <a:p>
                      <a:pPr indent="0" lvl="0" marL="0" rtl="0" algn="l">
                        <a:spcBef>
                          <a:spcPts val="0"/>
                        </a:spcBef>
                        <a:spcAft>
                          <a:spcPts val="0"/>
                        </a:spcAft>
                        <a:buNone/>
                      </a:pPr>
                      <a:r>
                        <a:rPr lang="en" sz="1100">
                          <a:solidFill>
                            <a:schemeClr val="dk1"/>
                          </a:solidFill>
                          <a:latin typeface="Merriweather Sans"/>
                          <a:ea typeface="Merriweather Sans"/>
                          <a:cs typeface="Merriweather Sans"/>
                          <a:sym typeface="Merriweather Sans"/>
                        </a:rPr>
                        <a:t>Authors have proposed a new convolutional neural network based multimodal disease risk prediction algorithm by using structured and unstructured data of hospital. Also, predicts that whether a patient experiences from the high risk of cerebral infarction or low risk of cerebral infarction. The accuracy of </a:t>
                      </a:r>
                      <a:r>
                        <a:rPr b="1" lang="en" sz="1100">
                          <a:solidFill>
                            <a:schemeClr val="dk1"/>
                          </a:solidFill>
                          <a:latin typeface="Merriweather Sans"/>
                          <a:ea typeface="Merriweather Sans"/>
                          <a:cs typeface="Merriweather Sans"/>
                          <a:sym typeface="Merriweather Sans"/>
                        </a:rPr>
                        <a:t>disease prediction reaches up to the 94.8% </a:t>
                      </a:r>
                      <a:r>
                        <a:rPr lang="en" sz="1100">
                          <a:solidFill>
                            <a:schemeClr val="dk1"/>
                          </a:solidFill>
                          <a:latin typeface="Merriweather Sans"/>
                          <a:ea typeface="Merriweather Sans"/>
                          <a:cs typeface="Merriweather Sans"/>
                          <a:sym typeface="Merriweather Sans"/>
                        </a:rPr>
                        <a:t>with faster speed than Convolutional neural network based unimodal disease risk prediction algorithm.</a:t>
                      </a:r>
                      <a:endParaRPr sz="1100">
                        <a:solidFill>
                          <a:schemeClr val="dk1"/>
                        </a:solidFill>
                        <a:latin typeface="Merriweather Sans"/>
                        <a:ea typeface="Merriweather Sans"/>
                        <a:cs typeface="Merriweather Sans"/>
                        <a:sym typeface="Merriweather Sans"/>
                      </a:endParaRPr>
                    </a:p>
                    <a:p>
                      <a:pPr indent="0" lvl="0" marL="0" rtl="0" algn="l">
                        <a:spcBef>
                          <a:spcPts val="0"/>
                        </a:spcBef>
                        <a:spcAft>
                          <a:spcPts val="0"/>
                        </a:spcAft>
                        <a:buNone/>
                      </a:pPr>
                      <a:r>
                        <a:t/>
                      </a:r>
                      <a:endParaRPr>
                        <a:solidFill>
                          <a:schemeClr val="dk1"/>
                        </a:solidFill>
                        <a:latin typeface="Merriweather Sans"/>
                        <a:ea typeface="Merriweather Sans"/>
                        <a:cs typeface="Merriweather Sans"/>
                        <a:sym typeface="Merriweather Sans"/>
                      </a:endParaRPr>
                    </a:p>
                  </a:txBody>
                  <a:tcPr marT="91425" marB="91425" marR="91425" marL="91425"/>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96"/>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aphicFrame>
        <p:nvGraphicFramePr>
          <p:cNvPr id="613" name="Google Shape;613;p96"/>
          <p:cNvGraphicFramePr/>
          <p:nvPr/>
        </p:nvGraphicFramePr>
        <p:xfrm>
          <a:off x="0" y="-5"/>
          <a:ext cx="3000000" cy="3000000"/>
        </p:xfrm>
        <a:graphic>
          <a:graphicData uri="http://schemas.openxmlformats.org/drawingml/2006/table">
            <a:tbl>
              <a:tblPr>
                <a:noFill/>
                <a:tableStyleId>{AAFE2B91-4232-4E06-8756-A9BA69BB0164}</a:tableStyleId>
              </a:tblPr>
              <a:tblGrid>
                <a:gridCol w="1269700"/>
                <a:gridCol w="1682875"/>
                <a:gridCol w="2955275"/>
                <a:gridCol w="3236175"/>
              </a:tblGrid>
              <a:tr h="1052375">
                <a:tc>
                  <a:txBody>
                    <a:bodyPr/>
                    <a:lstStyle/>
                    <a:p>
                      <a:pPr indent="0" lvl="0" marL="0" rtl="0" algn="ctr">
                        <a:spcBef>
                          <a:spcPts val="0"/>
                        </a:spcBef>
                        <a:spcAft>
                          <a:spcPts val="0"/>
                        </a:spcAft>
                        <a:buNone/>
                      </a:pPr>
                      <a:r>
                        <a:rPr lang="en">
                          <a:solidFill>
                            <a:schemeClr val="dk1"/>
                          </a:solidFill>
                          <a:latin typeface="Merriweather Sans"/>
                          <a:ea typeface="Merriweather Sans"/>
                          <a:cs typeface="Merriweather Sans"/>
                          <a:sym typeface="Merriweather Sans"/>
                        </a:rPr>
                        <a:t>Sl.No</a:t>
                      </a:r>
                      <a:endParaRPr>
                        <a:solidFill>
                          <a:schemeClr val="dk1"/>
                        </a:solidFill>
                        <a:latin typeface="Merriweather Sans"/>
                        <a:ea typeface="Merriweather Sans"/>
                        <a:cs typeface="Merriweather Sans"/>
                        <a:sym typeface="Merriweather Sans"/>
                      </a:endParaRPr>
                    </a:p>
                    <a:p>
                      <a:pPr indent="0" lvl="0" marL="0" rtl="0" algn="ctr">
                        <a:spcBef>
                          <a:spcPts val="0"/>
                        </a:spcBef>
                        <a:spcAft>
                          <a:spcPts val="0"/>
                        </a:spcAft>
                        <a:buNone/>
                      </a:pPr>
                      <a:r>
                        <a:t/>
                      </a:r>
                      <a:endParaRPr>
                        <a:solidFill>
                          <a:schemeClr val="dk1"/>
                        </a:solidFill>
                        <a:latin typeface="Merriweather Sans"/>
                        <a:ea typeface="Merriweather Sans"/>
                        <a:cs typeface="Merriweather Sans"/>
                        <a:sym typeface="Merriweather Sans"/>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Merriweather Sans"/>
                          <a:ea typeface="Merriweather Sans"/>
                          <a:cs typeface="Merriweather Sans"/>
                          <a:sym typeface="Merriweather Sans"/>
                        </a:rPr>
                        <a:t>Publisher</a:t>
                      </a:r>
                      <a:endParaRPr>
                        <a:solidFill>
                          <a:schemeClr val="dk1"/>
                        </a:solidFill>
                        <a:latin typeface="Merriweather Sans"/>
                        <a:ea typeface="Merriweather Sans"/>
                        <a:cs typeface="Merriweather Sans"/>
                        <a:sym typeface="Merriweather Sans"/>
                      </a:endParaRPr>
                    </a:p>
                    <a:p>
                      <a:pPr indent="0" lvl="0" marL="0" rtl="0" algn="ctr">
                        <a:spcBef>
                          <a:spcPts val="0"/>
                        </a:spcBef>
                        <a:spcAft>
                          <a:spcPts val="0"/>
                        </a:spcAft>
                        <a:buNone/>
                      </a:pPr>
                      <a:r>
                        <a:rPr lang="en">
                          <a:solidFill>
                            <a:schemeClr val="dk1"/>
                          </a:solidFill>
                          <a:latin typeface="Merriweather Sans"/>
                          <a:ea typeface="Merriweather Sans"/>
                          <a:cs typeface="Merriweather Sans"/>
                          <a:sym typeface="Merriweather Sans"/>
                        </a:rPr>
                        <a:t>&amp;</a:t>
                      </a:r>
                      <a:endParaRPr>
                        <a:solidFill>
                          <a:schemeClr val="dk1"/>
                        </a:solidFill>
                        <a:latin typeface="Merriweather Sans"/>
                        <a:ea typeface="Merriweather Sans"/>
                        <a:cs typeface="Merriweather Sans"/>
                        <a:sym typeface="Merriweather Sans"/>
                      </a:endParaRPr>
                    </a:p>
                    <a:p>
                      <a:pPr indent="0" lvl="0" marL="0" rtl="0" algn="ctr">
                        <a:spcBef>
                          <a:spcPts val="0"/>
                        </a:spcBef>
                        <a:spcAft>
                          <a:spcPts val="0"/>
                        </a:spcAft>
                        <a:buNone/>
                      </a:pPr>
                      <a:r>
                        <a:rPr lang="en">
                          <a:solidFill>
                            <a:schemeClr val="dk1"/>
                          </a:solidFill>
                          <a:latin typeface="Merriweather Sans"/>
                          <a:ea typeface="Merriweather Sans"/>
                          <a:cs typeface="Merriweather Sans"/>
                          <a:sym typeface="Merriweather Sans"/>
                        </a:rPr>
                        <a:t>Year</a:t>
                      </a:r>
                      <a:endParaRPr>
                        <a:solidFill>
                          <a:schemeClr val="dk1"/>
                        </a:solidFill>
                        <a:latin typeface="Merriweather Sans"/>
                        <a:ea typeface="Merriweather Sans"/>
                        <a:cs typeface="Merriweather Sans"/>
                        <a:sym typeface="Merriweather Sans"/>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Merriweather Sans"/>
                          <a:ea typeface="Merriweather Sans"/>
                          <a:cs typeface="Merriweather Sans"/>
                          <a:sym typeface="Merriweather Sans"/>
                        </a:rPr>
                        <a:t>Author</a:t>
                      </a:r>
                      <a:endParaRPr>
                        <a:solidFill>
                          <a:schemeClr val="dk1"/>
                        </a:solidFill>
                        <a:latin typeface="Merriweather Sans"/>
                        <a:ea typeface="Merriweather Sans"/>
                        <a:cs typeface="Merriweather Sans"/>
                        <a:sym typeface="Merriweather Sans"/>
                      </a:endParaRPr>
                    </a:p>
                    <a:p>
                      <a:pPr indent="0" lvl="0" marL="0" rtl="0" algn="ctr">
                        <a:spcBef>
                          <a:spcPts val="0"/>
                        </a:spcBef>
                        <a:spcAft>
                          <a:spcPts val="0"/>
                        </a:spcAft>
                        <a:buNone/>
                      </a:pPr>
                      <a:r>
                        <a:rPr lang="en">
                          <a:solidFill>
                            <a:schemeClr val="dk1"/>
                          </a:solidFill>
                          <a:latin typeface="Merriweather Sans"/>
                          <a:ea typeface="Merriweather Sans"/>
                          <a:cs typeface="Merriweather Sans"/>
                          <a:sym typeface="Merriweather Sans"/>
                        </a:rPr>
                        <a:t>&amp;</a:t>
                      </a:r>
                      <a:endParaRPr>
                        <a:solidFill>
                          <a:schemeClr val="dk1"/>
                        </a:solidFill>
                        <a:latin typeface="Merriweather Sans"/>
                        <a:ea typeface="Merriweather Sans"/>
                        <a:cs typeface="Merriweather Sans"/>
                        <a:sym typeface="Merriweather Sans"/>
                      </a:endParaRPr>
                    </a:p>
                    <a:p>
                      <a:pPr indent="0" lvl="0" marL="0" rtl="0" algn="ctr">
                        <a:spcBef>
                          <a:spcPts val="0"/>
                        </a:spcBef>
                        <a:spcAft>
                          <a:spcPts val="0"/>
                        </a:spcAft>
                        <a:buNone/>
                      </a:pPr>
                      <a:r>
                        <a:rPr lang="en">
                          <a:solidFill>
                            <a:schemeClr val="dk1"/>
                          </a:solidFill>
                          <a:latin typeface="Merriweather Sans"/>
                          <a:ea typeface="Merriweather Sans"/>
                          <a:cs typeface="Merriweather Sans"/>
                          <a:sym typeface="Merriweather Sans"/>
                        </a:rPr>
                        <a:t>Title</a:t>
                      </a:r>
                      <a:endParaRPr sz="1100">
                        <a:solidFill>
                          <a:schemeClr val="dk1"/>
                        </a:solidFill>
                        <a:latin typeface="Merriweather Sans"/>
                        <a:ea typeface="Merriweather Sans"/>
                        <a:cs typeface="Merriweather Sans"/>
                        <a:sym typeface="Merriweather Sans"/>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Merriweather Sans"/>
                          <a:ea typeface="Merriweather Sans"/>
                          <a:cs typeface="Merriweather Sans"/>
                          <a:sym typeface="Merriweather Sans"/>
                        </a:rPr>
                        <a:t>About the paper</a:t>
                      </a:r>
                      <a:endParaRPr>
                        <a:solidFill>
                          <a:schemeClr val="dk1"/>
                        </a:solidFill>
                        <a:latin typeface="Merriweather Sans"/>
                        <a:ea typeface="Merriweather Sans"/>
                        <a:cs typeface="Merriweather Sans"/>
                        <a:sym typeface="Merriweather Sans"/>
                      </a:endParaRPr>
                    </a:p>
                  </a:txBody>
                  <a:tcPr marT="91425" marB="91425" marR="91425" marL="91425" anchor="ctr"/>
                </a:tc>
              </a:tr>
              <a:tr h="3298350">
                <a:tc>
                  <a:txBody>
                    <a:bodyPr/>
                    <a:lstStyle/>
                    <a:p>
                      <a:pPr indent="0" lvl="0" marL="0" rtl="0" algn="l">
                        <a:spcBef>
                          <a:spcPts val="0"/>
                        </a:spcBef>
                        <a:spcAft>
                          <a:spcPts val="0"/>
                        </a:spcAft>
                        <a:buNone/>
                      </a:pPr>
                      <a:r>
                        <a:rPr lang="en" sz="1100">
                          <a:solidFill>
                            <a:schemeClr val="dk1"/>
                          </a:solidFill>
                          <a:latin typeface="Merriweather Sans"/>
                          <a:ea typeface="Merriweather Sans"/>
                          <a:cs typeface="Merriweather Sans"/>
                          <a:sym typeface="Merriweather Sans"/>
                        </a:rPr>
                        <a:t>5</a:t>
                      </a:r>
                      <a:r>
                        <a:rPr lang="en" sz="1100">
                          <a:solidFill>
                            <a:schemeClr val="dk1"/>
                          </a:solidFill>
                          <a:latin typeface="Merriweather Sans"/>
                          <a:ea typeface="Merriweather Sans"/>
                          <a:cs typeface="Merriweather Sans"/>
                          <a:sym typeface="Merriweather Sans"/>
                        </a:rPr>
                        <a:t>.</a:t>
                      </a:r>
                      <a:endParaRPr sz="1100">
                        <a:solidFill>
                          <a:schemeClr val="dk1"/>
                        </a:solidFill>
                        <a:latin typeface="Merriweather Sans"/>
                        <a:ea typeface="Merriweather Sans"/>
                        <a:cs typeface="Merriweather Sans"/>
                        <a:sym typeface="Merriweather Sans"/>
                      </a:endParaRPr>
                    </a:p>
                  </a:txBody>
                  <a:tcPr marT="91425" marB="91425" marR="91425" marL="91425"/>
                </a:tc>
                <a:tc>
                  <a:txBody>
                    <a:bodyPr/>
                    <a:lstStyle/>
                    <a:p>
                      <a:pPr indent="0" lvl="0" marL="0" rtl="0" algn="l">
                        <a:spcBef>
                          <a:spcPts val="0"/>
                        </a:spcBef>
                        <a:spcAft>
                          <a:spcPts val="0"/>
                        </a:spcAft>
                        <a:buNone/>
                      </a:pPr>
                      <a:r>
                        <a:rPr lang="en" sz="1100">
                          <a:solidFill>
                            <a:schemeClr val="dk1"/>
                          </a:solidFill>
                          <a:latin typeface="Merriweather Sans"/>
                          <a:ea typeface="Merriweather Sans"/>
                          <a:cs typeface="Merriweather Sans"/>
                          <a:sym typeface="Merriweather Sans"/>
                        </a:rPr>
                        <a:t>IEEE</a:t>
                      </a:r>
                      <a:endParaRPr sz="1100">
                        <a:solidFill>
                          <a:schemeClr val="dk1"/>
                        </a:solidFill>
                        <a:latin typeface="Merriweather Sans"/>
                        <a:ea typeface="Merriweather Sans"/>
                        <a:cs typeface="Merriweather Sans"/>
                        <a:sym typeface="Merriweather Sans"/>
                      </a:endParaRPr>
                    </a:p>
                    <a:p>
                      <a:pPr indent="0" lvl="0" marL="0" rtl="0" algn="l">
                        <a:spcBef>
                          <a:spcPts val="0"/>
                        </a:spcBef>
                        <a:spcAft>
                          <a:spcPts val="0"/>
                        </a:spcAft>
                        <a:buNone/>
                      </a:pPr>
                      <a:r>
                        <a:t/>
                      </a:r>
                      <a:endParaRPr sz="1100">
                        <a:solidFill>
                          <a:schemeClr val="dk1"/>
                        </a:solidFill>
                        <a:latin typeface="Merriweather Sans"/>
                        <a:ea typeface="Merriweather Sans"/>
                        <a:cs typeface="Merriweather Sans"/>
                        <a:sym typeface="Merriweather Sans"/>
                      </a:endParaRPr>
                    </a:p>
                    <a:p>
                      <a:pPr indent="0" lvl="0" marL="0" rtl="0" algn="l">
                        <a:spcBef>
                          <a:spcPts val="0"/>
                        </a:spcBef>
                        <a:spcAft>
                          <a:spcPts val="0"/>
                        </a:spcAft>
                        <a:buNone/>
                      </a:pPr>
                      <a:r>
                        <a:rPr lang="en" sz="1100">
                          <a:solidFill>
                            <a:schemeClr val="dk1"/>
                          </a:solidFill>
                          <a:latin typeface="Merriweather Sans"/>
                          <a:ea typeface="Merriweather Sans"/>
                          <a:cs typeface="Merriweather Sans"/>
                          <a:sym typeface="Merriweather Sans"/>
                        </a:rPr>
                        <a:t>2015</a:t>
                      </a:r>
                      <a:endParaRPr sz="1100">
                        <a:solidFill>
                          <a:schemeClr val="dk1"/>
                        </a:solidFill>
                        <a:latin typeface="Merriweather Sans"/>
                        <a:ea typeface="Merriweather Sans"/>
                        <a:cs typeface="Merriweather Sans"/>
                        <a:sym typeface="Merriweather Sans"/>
                      </a:endParaRPr>
                    </a:p>
                  </a:txBody>
                  <a:tcPr marT="91425" marB="91425" marR="91425" marL="91425"/>
                </a:tc>
                <a:tc>
                  <a:txBody>
                    <a:bodyPr/>
                    <a:lstStyle/>
                    <a:p>
                      <a:pPr indent="0" lvl="0" marL="0" rtl="0" algn="l">
                        <a:spcBef>
                          <a:spcPts val="0"/>
                        </a:spcBef>
                        <a:spcAft>
                          <a:spcPts val="0"/>
                        </a:spcAft>
                        <a:buNone/>
                      </a:pPr>
                      <a:r>
                        <a:rPr lang="en" sz="1100">
                          <a:solidFill>
                            <a:schemeClr val="dk1"/>
                          </a:solidFill>
                          <a:highlight>
                            <a:schemeClr val="lt1"/>
                          </a:highlight>
                          <a:latin typeface="Merriweather Sans"/>
                          <a:ea typeface="Merriweather Sans"/>
                          <a:cs typeface="Merriweather Sans"/>
                          <a:sym typeface="Merriweather Sans"/>
                        </a:rPr>
                        <a:t>B. Qian, </a:t>
                      </a:r>
                      <a:endParaRPr sz="1100">
                        <a:solidFill>
                          <a:schemeClr val="dk1"/>
                        </a:solidFill>
                        <a:highlight>
                          <a:schemeClr val="lt1"/>
                        </a:highlight>
                        <a:latin typeface="Merriweather Sans"/>
                        <a:ea typeface="Merriweather Sans"/>
                        <a:cs typeface="Merriweather Sans"/>
                        <a:sym typeface="Merriweather Sans"/>
                      </a:endParaRPr>
                    </a:p>
                    <a:p>
                      <a:pPr indent="0" lvl="0" marL="0" rtl="0" algn="l">
                        <a:spcBef>
                          <a:spcPts val="0"/>
                        </a:spcBef>
                        <a:spcAft>
                          <a:spcPts val="0"/>
                        </a:spcAft>
                        <a:buNone/>
                      </a:pPr>
                      <a:r>
                        <a:rPr lang="en" sz="1100">
                          <a:solidFill>
                            <a:schemeClr val="dk1"/>
                          </a:solidFill>
                          <a:highlight>
                            <a:schemeClr val="lt1"/>
                          </a:highlight>
                          <a:latin typeface="Merriweather Sans"/>
                          <a:ea typeface="Merriweather Sans"/>
                          <a:cs typeface="Merriweather Sans"/>
                          <a:sym typeface="Merriweather Sans"/>
                        </a:rPr>
                        <a:t>X. Wang, </a:t>
                      </a:r>
                      <a:endParaRPr sz="1100">
                        <a:solidFill>
                          <a:schemeClr val="dk1"/>
                        </a:solidFill>
                        <a:highlight>
                          <a:schemeClr val="lt1"/>
                        </a:highlight>
                        <a:latin typeface="Merriweather Sans"/>
                        <a:ea typeface="Merriweather Sans"/>
                        <a:cs typeface="Merriweather Sans"/>
                        <a:sym typeface="Merriweather Sans"/>
                      </a:endParaRPr>
                    </a:p>
                    <a:p>
                      <a:pPr indent="0" lvl="0" marL="0" rtl="0" algn="l">
                        <a:spcBef>
                          <a:spcPts val="0"/>
                        </a:spcBef>
                        <a:spcAft>
                          <a:spcPts val="0"/>
                        </a:spcAft>
                        <a:buNone/>
                      </a:pPr>
                      <a:r>
                        <a:rPr lang="en" sz="1100">
                          <a:solidFill>
                            <a:schemeClr val="dk1"/>
                          </a:solidFill>
                          <a:highlight>
                            <a:schemeClr val="lt1"/>
                          </a:highlight>
                          <a:latin typeface="Merriweather Sans"/>
                          <a:ea typeface="Merriweather Sans"/>
                          <a:cs typeface="Merriweather Sans"/>
                          <a:sym typeface="Merriweather Sans"/>
                        </a:rPr>
                        <a:t>N. Cao, </a:t>
                      </a:r>
                      <a:endParaRPr sz="1100">
                        <a:solidFill>
                          <a:schemeClr val="dk1"/>
                        </a:solidFill>
                        <a:highlight>
                          <a:schemeClr val="lt1"/>
                        </a:highlight>
                        <a:latin typeface="Merriweather Sans"/>
                        <a:ea typeface="Merriweather Sans"/>
                        <a:cs typeface="Merriweather Sans"/>
                        <a:sym typeface="Merriweather Sans"/>
                      </a:endParaRPr>
                    </a:p>
                    <a:p>
                      <a:pPr indent="0" lvl="0" marL="0" rtl="0" algn="l">
                        <a:spcBef>
                          <a:spcPts val="0"/>
                        </a:spcBef>
                        <a:spcAft>
                          <a:spcPts val="0"/>
                        </a:spcAft>
                        <a:buNone/>
                      </a:pPr>
                      <a:r>
                        <a:rPr lang="en" sz="1100">
                          <a:solidFill>
                            <a:schemeClr val="dk1"/>
                          </a:solidFill>
                          <a:highlight>
                            <a:schemeClr val="lt1"/>
                          </a:highlight>
                          <a:latin typeface="Merriweather Sans"/>
                          <a:ea typeface="Merriweather Sans"/>
                          <a:cs typeface="Merriweather Sans"/>
                          <a:sym typeface="Merriweather Sans"/>
                        </a:rPr>
                        <a:t>H. Li, </a:t>
                      </a:r>
                      <a:endParaRPr sz="1100">
                        <a:solidFill>
                          <a:schemeClr val="dk1"/>
                        </a:solidFill>
                        <a:highlight>
                          <a:schemeClr val="lt1"/>
                        </a:highlight>
                        <a:latin typeface="Merriweather Sans"/>
                        <a:ea typeface="Merriweather Sans"/>
                        <a:cs typeface="Merriweather Sans"/>
                        <a:sym typeface="Merriweather Sans"/>
                      </a:endParaRPr>
                    </a:p>
                    <a:p>
                      <a:pPr indent="0" lvl="0" marL="0" rtl="0" algn="l">
                        <a:spcBef>
                          <a:spcPts val="0"/>
                        </a:spcBef>
                        <a:spcAft>
                          <a:spcPts val="0"/>
                        </a:spcAft>
                        <a:buNone/>
                      </a:pPr>
                      <a:r>
                        <a:rPr lang="en" sz="1100">
                          <a:solidFill>
                            <a:schemeClr val="dk1"/>
                          </a:solidFill>
                          <a:highlight>
                            <a:schemeClr val="lt1"/>
                          </a:highlight>
                          <a:latin typeface="Merriweather Sans"/>
                          <a:ea typeface="Merriweather Sans"/>
                          <a:cs typeface="Merriweather Sans"/>
                          <a:sym typeface="Merriweather Sans"/>
                        </a:rPr>
                        <a:t>Y.-G. Jiang.</a:t>
                      </a:r>
                      <a:endParaRPr sz="1100">
                        <a:solidFill>
                          <a:schemeClr val="dk1"/>
                        </a:solidFill>
                        <a:highlight>
                          <a:schemeClr val="lt1"/>
                        </a:highlight>
                        <a:latin typeface="Merriweather Sans"/>
                        <a:ea typeface="Merriweather Sans"/>
                        <a:cs typeface="Merriweather Sans"/>
                        <a:sym typeface="Merriweather Sans"/>
                      </a:endParaRPr>
                    </a:p>
                    <a:p>
                      <a:pPr indent="0" lvl="0" marL="0" rtl="0" algn="l">
                        <a:spcBef>
                          <a:spcPts val="0"/>
                        </a:spcBef>
                        <a:spcAft>
                          <a:spcPts val="0"/>
                        </a:spcAft>
                        <a:buNone/>
                      </a:pPr>
                      <a:r>
                        <a:t/>
                      </a:r>
                      <a:endParaRPr sz="1100">
                        <a:solidFill>
                          <a:schemeClr val="dk1"/>
                        </a:solidFill>
                        <a:highlight>
                          <a:schemeClr val="lt1"/>
                        </a:highlight>
                        <a:latin typeface="Merriweather Sans"/>
                        <a:ea typeface="Merriweather Sans"/>
                        <a:cs typeface="Merriweather Sans"/>
                        <a:sym typeface="Merriweather Sans"/>
                      </a:endParaRPr>
                    </a:p>
                    <a:p>
                      <a:pPr indent="0" lvl="0" marL="0" rtl="0" algn="l">
                        <a:spcBef>
                          <a:spcPts val="0"/>
                        </a:spcBef>
                        <a:spcAft>
                          <a:spcPts val="0"/>
                        </a:spcAft>
                        <a:buNone/>
                      </a:pPr>
                      <a:r>
                        <a:rPr lang="en" sz="1100">
                          <a:solidFill>
                            <a:schemeClr val="dk1"/>
                          </a:solidFill>
                          <a:latin typeface="Merriweather Sans"/>
                          <a:ea typeface="Merriweather Sans"/>
                          <a:cs typeface="Merriweather Sans"/>
                          <a:sym typeface="Merriweather Sans"/>
                        </a:rPr>
                        <a:t>“A relative similarity based method for interactive patient risk prediction.”</a:t>
                      </a:r>
                      <a:endParaRPr sz="1100">
                        <a:solidFill>
                          <a:schemeClr val="dk1"/>
                        </a:solidFill>
                        <a:highlight>
                          <a:schemeClr val="lt1"/>
                        </a:highlight>
                        <a:latin typeface="Merriweather Sans"/>
                        <a:ea typeface="Merriweather Sans"/>
                        <a:cs typeface="Merriweather Sans"/>
                        <a:sym typeface="Merriweather Sans"/>
                      </a:endParaRPr>
                    </a:p>
                  </a:txBody>
                  <a:tcPr marT="91425" marB="91425" marR="91425" marL="91425"/>
                </a:tc>
                <a:tc>
                  <a:txBody>
                    <a:bodyPr/>
                    <a:lstStyle/>
                    <a:p>
                      <a:pPr indent="0" lvl="0" marL="0" rtl="0" algn="l">
                        <a:spcBef>
                          <a:spcPts val="0"/>
                        </a:spcBef>
                        <a:spcAft>
                          <a:spcPts val="0"/>
                        </a:spcAft>
                        <a:buNone/>
                      </a:pPr>
                      <a:r>
                        <a:rPr lang="en" sz="1100">
                          <a:solidFill>
                            <a:schemeClr val="dk1"/>
                          </a:solidFill>
                          <a:latin typeface="Merriweather Sans"/>
                          <a:ea typeface="Merriweather Sans"/>
                          <a:cs typeface="Merriweather Sans"/>
                          <a:sym typeface="Merriweather Sans"/>
                        </a:rPr>
                        <a:t>Authors have designed the disease risk prediction system with the help of Electronic Health Record data of the patient.  The experts have identified the similar health conditions between the two patients and on this basis of that patient risk is evaluated.</a:t>
                      </a:r>
                      <a:endParaRPr sz="1100">
                        <a:solidFill>
                          <a:schemeClr val="dk1"/>
                        </a:solidFill>
                        <a:latin typeface="Merriweather Sans"/>
                        <a:ea typeface="Merriweather Sans"/>
                        <a:cs typeface="Merriweather Sans"/>
                        <a:sym typeface="Merriweather Sans"/>
                      </a:endParaRPr>
                    </a:p>
                    <a:p>
                      <a:pPr indent="0" lvl="0" marL="0" rtl="0" algn="l">
                        <a:spcBef>
                          <a:spcPts val="0"/>
                        </a:spcBef>
                        <a:spcAft>
                          <a:spcPts val="0"/>
                        </a:spcAft>
                        <a:buNone/>
                      </a:pPr>
                      <a:r>
                        <a:t/>
                      </a:r>
                      <a:endParaRPr sz="1100">
                        <a:solidFill>
                          <a:schemeClr val="dk1"/>
                        </a:solidFill>
                        <a:latin typeface="Merriweather Sans"/>
                        <a:ea typeface="Merriweather Sans"/>
                        <a:cs typeface="Merriweather Sans"/>
                        <a:sym typeface="Merriweather Sans"/>
                      </a:endParaRPr>
                    </a:p>
                  </a:txBody>
                  <a:tcPr marT="91425" marB="91425" marR="91425" marL="91425"/>
                </a:tc>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97"/>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aphicFrame>
        <p:nvGraphicFramePr>
          <p:cNvPr id="619" name="Google Shape;619;p97"/>
          <p:cNvGraphicFramePr/>
          <p:nvPr/>
        </p:nvGraphicFramePr>
        <p:xfrm>
          <a:off x="0" y="-5"/>
          <a:ext cx="3000000" cy="3000000"/>
        </p:xfrm>
        <a:graphic>
          <a:graphicData uri="http://schemas.openxmlformats.org/drawingml/2006/table">
            <a:tbl>
              <a:tblPr>
                <a:noFill/>
                <a:tableStyleId>{AAFE2B91-4232-4E06-8756-A9BA69BB0164}</a:tableStyleId>
              </a:tblPr>
              <a:tblGrid>
                <a:gridCol w="1269700"/>
                <a:gridCol w="1682875"/>
                <a:gridCol w="2955275"/>
                <a:gridCol w="3236175"/>
              </a:tblGrid>
              <a:tr h="1052375">
                <a:tc>
                  <a:txBody>
                    <a:bodyPr/>
                    <a:lstStyle/>
                    <a:p>
                      <a:pPr indent="0" lvl="0" marL="0" rtl="0" algn="ctr">
                        <a:spcBef>
                          <a:spcPts val="0"/>
                        </a:spcBef>
                        <a:spcAft>
                          <a:spcPts val="0"/>
                        </a:spcAft>
                        <a:buNone/>
                      </a:pPr>
                      <a:r>
                        <a:rPr lang="en">
                          <a:solidFill>
                            <a:schemeClr val="dk1"/>
                          </a:solidFill>
                          <a:latin typeface="Merriweather Sans"/>
                          <a:ea typeface="Merriweather Sans"/>
                          <a:cs typeface="Merriweather Sans"/>
                          <a:sym typeface="Merriweather Sans"/>
                        </a:rPr>
                        <a:t>Sl.No</a:t>
                      </a:r>
                      <a:endParaRPr>
                        <a:solidFill>
                          <a:schemeClr val="dk1"/>
                        </a:solidFill>
                        <a:latin typeface="Merriweather Sans"/>
                        <a:ea typeface="Merriweather Sans"/>
                        <a:cs typeface="Merriweather Sans"/>
                        <a:sym typeface="Merriweather Sans"/>
                      </a:endParaRPr>
                    </a:p>
                    <a:p>
                      <a:pPr indent="0" lvl="0" marL="0" rtl="0" algn="ctr">
                        <a:spcBef>
                          <a:spcPts val="0"/>
                        </a:spcBef>
                        <a:spcAft>
                          <a:spcPts val="0"/>
                        </a:spcAft>
                        <a:buNone/>
                      </a:pPr>
                      <a:r>
                        <a:t/>
                      </a:r>
                      <a:endParaRPr>
                        <a:solidFill>
                          <a:schemeClr val="dk1"/>
                        </a:solidFill>
                        <a:latin typeface="Merriweather Sans"/>
                        <a:ea typeface="Merriweather Sans"/>
                        <a:cs typeface="Merriweather Sans"/>
                        <a:sym typeface="Merriweather Sans"/>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Merriweather Sans"/>
                          <a:ea typeface="Merriweather Sans"/>
                          <a:cs typeface="Merriweather Sans"/>
                          <a:sym typeface="Merriweather Sans"/>
                        </a:rPr>
                        <a:t>Publisher</a:t>
                      </a:r>
                      <a:endParaRPr>
                        <a:solidFill>
                          <a:schemeClr val="dk1"/>
                        </a:solidFill>
                        <a:latin typeface="Merriweather Sans"/>
                        <a:ea typeface="Merriweather Sans"/>
                        <a:cs typeface="Merriweather Sans"/>
                        <a:sym typeface="Merriweather Sans"/>
                      </a:endParaRPr>
                    </a:p>
                    <a:p>
                      <a:pPr indent="0" lvl="0" marL="0" rtl="0" algn="ctr">
                        <a:spcBef>
                          <a:spcPts val="0"/>
                        </a:spcBef>
                        <a:spcAft>
                          <a:spcPts val="0"/>
                        </a:spcAft>
                        <a:buNone/>
                      </a:pPr>
                      <a:r>
                        <a:rPr lang="en">
                          <a:solidFill>
                            <a:schemeClr val="dk1"/>
                          </a:solidFill>
                          <a:latin typeface="Merriweather Sans"/>
                          <a:ea typeface="Merriweather Sans"/>
                          <a:cs typeface="Merriweather Sans"/>
                          <a:sym typeface="Merriweather Sans"/>
                        </a:rPr>
                        <a:t>&amp;</a:t>
                      </a:r>
                      <a:endParaRPr>
                        <a:solidFill>
                          <a:schemeClr val="dk1"/>
                        </a:solidFill>
                        <a:latin typeface="Merriweather Sans"/>
                        <a:ea typeface="Merriweather Sans"/>
                        <a:cs typeface="Merriweather Sans"/>
                        <a:sym typeface="Merriweather Sans"/>
                      </a:endParaRPr>
                    </a:p>
                    <a:p>
                      <a:pPr indent="0" lvl="0" marL="0" rtl="0" algn="ctr">
                        <a:spcBef>
                          <a:spcPts val="0"/>
                        </a:spcBef>
                        <a:spcAft>
                          <a:spcPts val="0"/>
                        </a:spcAft>
                        <a:buNone/>
                      </a:pPr>
                      <a:r>
                        <a:rPr lang="en">
                          <a:solidFill>
                            <a:schemeClr val="dk1"/>
                          </a:solidFill>
                          <a:latin typeface="Merriweather Sans"/>
                          <a:ea typeface="Merriweather Sans"/>
                          <a:cs typeface="Merriweather Sans"/>
                          <a:sym typeface="Merriweather Sans"/>
                        </a:rPr>
                        <a:t>Year</a:t>
                      </a:r>
                      <a:endParaRPr>
                        <a:solidFill>
                          <a:schemeClr val="dk1"/>
                        </a:solidFill>
                        <a:latin typeface="Merriweather Sans"/>
                        <a:ea typeface="Merriweather Sans"/>
                        <a:cs typeface="Merriweather Sans"/>
                        <a:sym typeface="Merriweather Sans"/>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Merriweather Sans"/>
                          <a:ea typeface="Merriweather Sans"/>
                          <a:cs typeface="Merriweather Sans"/>
                          <a:sym typeface="Merriweather Sans"/>
                        </a:rPr>
                        <a:t>Author</a:t>
                      </a:r>
                      <a:endParaRPr>
                        <a:solidFill>
                          <a:schemeClr val="dk1"/>
                        </a:solidFill>
                        <a:latin typeface="Merriweather Sans"/>
                        <a:ea typeface="Merriweather Sans"/>
                        <a:cs typeface="Merriweather Sans"/>
                        <a:sym typeface="Merriweather Sans"/>
                      </a:endParaRPr>
                    </a:p>
                    <a:p>
                      <a:pPr indent="0" lvl="0" marL="0" rtl="0" algn="ctr">
                        <a:spcBef>
                          <a:spcPts val="0"/>
                        </a:spcBef>
                        <a:spcAft>
                          <a:spcPts val="0"/>
                        </a:spcAft>
                        <a:buNone/>
                      </a:pPr>
                      <a:r>
                        <a:rPr lang="en">
                          <a:solidFill>
                            <a:schemeClr val="dk1"/>
                          </a:solidFill>
                          <a:latin typeface="Merriweather Sans"/>
                          <a:ea typeface="Merriweather Sans"/>
                          <a:cs typeface="Merriweather Sans"/>
                          <a:sym typeface="Merriweather Sans"/>
                        </a:rPr>
                        <a:t>&amp;</a:t>
                      </a:r>
                      <a:endParaRPr>
                        <a:solidFill>
                          <a:schemeClr val="dk1"/>
                        </a:solidFill>
                        <a:latin typeface="Merriweather Sans"/>
                        <a:ea typeface="Merriweather Sans"/>
                        <a:cs typeface="Merriweather Sans"/>
                        <a:sym typeface="Merriweather Sans"/>
                      </a:endParaRPr>
                    </a:p>
                    <a:p>
                      <a:pPr indent="0" lvl="0" marL="0" rtl="0" algn="ctr">
                        <a:spcBef>
                          <a:spcPts val="0"/>
                        </a:spcBef>
                        <a:spcAft>
                          <a:spcPts val="0"/>
                        </a:spcAft>
                        <a:buNone/>
                      </a:pPr>
                      <a:r>
                        <a:rPr lang="en">
                          <a:solidFill>
                            <a:schemeClr val="dk1"/>
                          </a:solidFill>
                          <a:latin typeface="Merriweather Sans"/>
                          <a:ea typeface="Merriweather Sans"/>
                          <a:cs typeface="Merriweather Sans"/>
                          <a:sym typeface="Merriweather Sans"/>
                        </a:rPr>
                        <a:t>Title</a:t>
                      </a:r>
                      <a:endParaRPr sz="1100">
                        <a:solidFill>
                          <a:schemeClr val="dk1"/>
                        </a:solidFill>
                        <a:latin typeface="Merriweather Sans"/>
                        <a:ea typeface="Merriweather Sans"/>
                        <a:cs typeface="Merriweather Sans"/>
                        <a:sym typeface="Merriweather Sans"/>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Merriweather Sans"/>
                          <a:ea typeface="Merriweather Sans"/>
                          <a:cs typeface="Merriweather Sans"/>
                          <a:sym typeface="Merriweather Sans"/>
                        </a:rPr>
                        <a:t>About the paper</a:t>
                      </a:r>
                      <a:endParaRPr>
                        <a:solidFill>
                          <a:schemeClr val="dk1"/>
                        </a:solidFill>
                        <a:latin typeface="Merriweather Sans"/>
                        <a:ea typeface="Merriweather Sans"/>
                        <a:cs typeface="Merriweather Sans"/>
                        <a:sym typeface="Merriweather Sans"/>
                      </a:endParaRPr>
                    </a:p>
                  </a:txBody>
                  <a:tcPr marT="91425" marB="91425" marR="91425" marL="91425" anchor="ctr"/>
                </a:tc>
              </a:tr>
              <a:tr h="3298350">
                <a:tc>
                  <a:txBody>
                    <a:bodyPr/>
                    <a:lstStyle/>
                    <a:p>
                      <a:pPr indent="0" lvl="0" marL="0" rtl="0" algn="l">
                        <a:spcBef>
                          <a:spcPts val="0"/>
                        </a:spcBef>
                        <a:spcAft>
                          <a:spcPts val="0"/>
                        </a:spcAft>
                        <a:buNone/>
                      </a:pPr>
                      <a:r>
                        <a:rPr lang="en" sz="1100">
                          <a:solidFill>
                            <a:schemeClr val="dk1"/>
                          </a:solidFill>
                          <a:latin typeface="Merriweather Sans"/>
                          <a:ea typeface="Merriweather Sans"/>
                          <a:cs typeface="Merriweather Sans"/>
                          <a:sym typeface="Merriweather Sans"/>
                        </a:rPr>
                        <a:t>6.</a:t>
                      </a:r>
                      <a:endParaRPr sz="1100">
                        <a:solidFill>
                          <a:schemeClr val="dk1"/>
                        </a:solidFill>
                        <a:latin typeface="Merriweather Sans"/>
                        <a:ea typeface="Merriweather Sans"/>
                        <a:cs typeface="Merriweather Sans"/>
                        <a:sym typeface="Merriweather Sans"/>
                      </a:endParaRPr>
                    </a:p>
                  </a:txBody>
                  <a:tcPr marT="91425" marB="91425" marR="91425" marL="91425"/>
                </a:tc>
                <a:tc>
                  <a:txBody>
                    <a:bodyPr/>
                    <a:lstStyle/>
                    <a:p>
                      <a:pPr indent="0" lvl="0" marL="0" rtl="0" algn="l">
                        <a:spcBef>
                          <a:spcPts val="0"/>
                        </a:spcBef>
                        <a:spcAft>
                          <a:spcPts val="0"/>
                        </a:spcAft>
                        <a:buNone/>
                      </a:pPr>
                      <a:r>
                        <a:rPr lang="en" sz="1100">
                          <a:solidFill>
                            <a:schemeClr val="dk1"/>
                          </a:solidFill>
                          <a:latin typeface="Merriweather Sans"/>
                          <a:ea typeface="Merriweather Sans"/>
                          <a:cs typeface="Merriweather Sans"/>
                          <a:sym typeface="Merriweather Sans"/>
                        </a:rPr>
                        <a:t>IEEE</a:t>
                      </a:r>
                      <a:endParaRPr sz="1100">
                        <a:solidFill>
                          <a:schemeClr val="dk1"/>
                        </a:solidFill>
                        <a:latin typeface="Merriweather Sans"/>
                        <a:ea typeface="Merriweather Sans"/>
                        <a:cs typeface="Merriweather Sans"/>
                        <a:sym typeface="Merriweather Sans"/>
                      </a:endParaRPr>
                    </a:p>
                    <a:p>
                      <a:pPr indent="0" lvl="0" marL="0" rtl="0" algn="l">
                        <a:spcBef>
                          <a:spcPts val="0"/>
                        </a:spcBef>
                        <a:spcAft>
                          <a:spcPts val="0"/>
                        </a:spcAft>
                        <a:buNone/>
                      </a:pPr>
                      <a:r>
                        <a:t/>
                      </a:r>
                      <a:endParaRPr sz="1100">
                        <a:solidFill>
                          <a:schemeClr val="dk1"/>
                        </a:solidFill>
                        <a:latin typeface="Merriweather Sans"/>
                        <a:ea typeface="Merriweather Sans"/>
                        <a:cs typeface="Merriweather Sans"/>
                        <a:sym typeface="Merriweather Sans"/>
                      </a:endParaRPr>
                    </a:p>
                    <a:p>
                      <a:pPr indent="0" lvl="0" marL="0" rtl="0" algn="l">
                        <a:spcBef>
                          <a:spcPts val="0"/>
                        </a:spcBef>
                        <a:spcAft>
                          <a:spcPts val="0"/>
                        </a:spcAft>
                        <a:buNone/>
                      </a:pPr>
                      <a:r>
                        <a:rPr lang="en" sz="1100">
                          <a:solidFill>
                            <a:schemeClr val="dk1"/>
                          </a:solidFill>
                          <a:latin typeface="Merriweather Sans"/>
                          <a:ea typeface="Merriweather Sans"/>
                          <a:cs typeface="Merriweather Sans"/>
                          <a:sym typeface="Merriweather Sans"/>
                        </a:rPr>
                        <a:t>2017</a:t>
                      </a:r>
                      <a:endParaRPr sz="1100">
                        <a:solidFill>
                          <a:schemeClr val="dk1"/>
                        </a:solidFill>
                        <a:latin typeface="Merriweather Sans"/>
                        <a:ea typeface="Merriweather Sans"/>
                        <a:cs typeface="Merriweather Sans"/>
                        <a:sym typeface="Merriweather Sans"/>
                      </a:endParaRPr>
                    </a:p>
                  </a:txBody>
                  <a:tcPr marT="91425" marB="91425" marR="91425" marL="91425"/>
                </a:tc>
                <a:tc>
                  <a:txBody>
                    <a:bodyPr/>
                    <a:lstStyle/>
                    <a:p>
                      <a:pPr indent="0" lvl="0" marL="0" rtl="0" algn="l">
                        <a:spcBef>
                          <a:spcPts val="0"/>
                        </a:spcBef>
                        <a:spcAft>
                          <a:spcPts val="0"/>
                        </a:spcAft>
                        <a:buNone/>
                      </a:pPr>
                      <a:r>
                        <a:rPr lang="en" sz="1100">
                          <a:solidFill>
                            <a:schemeClr val="dk1"/>
                          </a:solidFill>
                          <a:highlight>
                            <a:schemeClr val="lt1"/>
                          </a:highlight>
                          <a:latin typeface="Merriweather Sans"/>
                          <a:ea typeface="Merriweather Sans"/>
                          <a:cs typeface="Merriweather Sans"/>
                          <a:sym typeface="Merriweather Sans"/>
                        </a:rPr>
                        <a:t>IM. Chen, </a:t>
                      </a:r>
                      <a:endParaRPr sz="1100">
                        <a:solidFill>
                          <a:schemeClr val="dk1"/>
                        </a:solidFill>
                        <a:highlight>
                          <a:schemeClr val="lt1"/>
                        </a:highlight>
                        <a:latin typeface="Merriweather Sans"/>
                        <a:ea typeface="Merriweather Sans"/>
                        <a:cs typeface="Merriweather Sans"/>
                        <a:sym typeface="Merriweather Sans"/>
                      </a:endParaRPr>
                    </a:p>
                    <a:p>
                      <a:pPr indent="0" lvl="0" marL="0" rtl="0" algn="l">
                        <a:spcBef>
                          <a:spcPts val="0"/>
                        </a:spcBef>
                        <a:spcAft>
                          <a:spcPts val="0"/>
                        </a:spcAft>
                        <a:buNone/>
                      </a:pPr>
                      <a:r>
                        <a:rPr lang="en" sz="1100">
                          <a:solidFill>
                            <a:schemeClr val="dk1"/>
                          </a:solidFill>
                          <a:highlight>
                            <a:schemeClr val="lt1"/>
                          </a:highlight>
                          <a:latin typeface="Merriweather Sans"/>
                          <a:ea typeface="Merriweather Sans"/>
                          <a:cs typeface="Merriweather Sans"/>
                          <a:sym typeface="Merriweather Sans"/>
                        </a:rPr>
                        <a:t>Y. Ma, </a:t>
                      </a:r>
                      <a:endParaRPr sz="1100">
                        <a:solidFill>
                          <a:schemeClr val="dk1"/>
                        </a:solidFill>
                        <a:highlight>
                          <a:schemeClr val="lt1"/>
                        </a:highlight>
                        <a:latin typeface="Merriweather Sans"/>
                        <a:ea typeface="Merriweather Sans"/>
                        <a:cs typeface="Merriweather Sans"/>
                        <a:sym typeface="Merriweather Sans"/>
                      </a:endParaRPr>
                    </a:p>
                    <a:p>
                      <a:pPr indent="0" lvl="0" marL="0" rtl="0" algn="l">
                        <a:spcBef>
                          <a:spcPts val="0"/>
                        </a:spcBef>
                        <a:spcAft>
                          <a:spcPts val="0"/>
                        </a:spcAft>
                        <a:buNone/>
                      </a:pPr>
                      <a:r>
                        <a:rPr lang="en" sz="1100">
                          <a:solidFill>
                            <a:schemeClr val="dk1"/>
                          </a:solidFill>
                          <a:highlight>
                            <a:schemeClr val="lt1"/>
                          </a:highlight>
                          <a:latin typeface="Merriweather Sans"/>
                          <a:ea typeface="Merriweather Sans"/>
                          <a:cs typeface="Merriweather Sans"/>
                          <a:sym typeface="Merriweather Sans"/>
                        </a:rPr>
                        <a:t>Y. Li, </a:t>
                      </a:r>
                      <a:endParaRPr sz="1100">
                        <a:solidFill>
                          <a:schemeClr val="dk1"/>
                        </a:solidFill>
                        <a:highlight>
                          <a:schemeClr val="lt1"/>
                        </a:highlight>
                        <a:latin typeface="Merriweather Sans"/>
                        <a:ea typeface="Merriweather Sans"/>
                        <a:cs typeface="Merriweather Sans"/>
                        <a:sym typeface="Merriweather Sans"/>
                      </a:endParaRPr>
                    </a:p>
                    <a:p>
                      <a:pPr indent="0" lvl="0" marL="0" rtl="0" algn="l">
                        <a:spcBef>
                          <a:spcPts val="0"/>
                        </a:spcBef>
                        <a:spcAft>
                          <a:spcPts val="0"/>
                        </a:spcAft>
                        <a:buNone/>
                      </a:pPr>
                      <a:r>
                        <a:rPr lang="en" sz="1100">
                          <a:solidFill>
                            <a:schemeClr val="dk1"/>
                          </a:solidFill>
                          <a:highlight>
                            <a:schemeClr val="lt1"/>
                          </a:highlight>
                          <a:latin typeface="Merriweather Sans"/>
                          <a:ea typeface="Merriweather Sans"/>
                          <a:cs typeface="Merriweather Sans"/>
                          <a:sym typeface="Merriweather Sans"/>
                        </a:rPr>
                        <a:t>D. Wu, </a:t>
                      </a:r>
                      <a:endParaRPr sz="1100">
                        <a:solidFill>
                          <a:schemeClr val="dk1"/>
                        </a:solidFill>
                        <a:highlight>
                          <a:schemeClr val="lt1"/>
                        </a:highlight>
                        <a:latin typeface="Merriweather Sans"/>
                        <a:ea typeface="Merriweather Sans"/>
                        <a:cs typeface="Merriweather Sans"/>
                        <a:sym typeface="Merriweather Sans"/>
                      </a:endParaRPr>
                    </a:p>
                    <a:p>
                      <a:pPr indent="0" lvl="0" marL="0" rtl="0" algn="l">
                        <a:spcBef>
                          <a:spcPts val="0"/>
                        </a:spcBef>
                        <a:spcAft>
                          <a:spcPts val="0"/>
                        </a:spcAft>
                        <a:buNone/>
                      </a:pPr>
                      <a:r>
                        <a:rPr lang="en" sz="1100">
                          <a:solidFill>
                            <a:schemeClr val="dk1"/>
                          </a:solidFill>
                          <a:highlight>
                            <a:schemeClr val="lt1"/>
                          </a:highlight>
                          <a:latin typeface="Merriweather Sans"/>
                          <a:ea typeface="Merriweather Sans"/>
                          <a:cs typeface="Merriweather Sans"/>
                          <a:sym typeface="Merriweather Sans"/>
                        </a:rPr>
                        <a:t>Y. Zhang, </a:t>
                      </a:r>
                      <a:endParaRPr sz="1100">
                        <a:solidFill>
                          <a:schemeClr val="dk1"/>
                        </a:solidFill>
                        <a:highlight>
                          <a:schemeClr val="lt1"/>
                        </a:highlight>
                        <a:latin typeface="Merriweather Sans"/>
                        <a:ea typeface="Merriweather Sans"/>
                        <a:cs typeface="Merriweather Sans"/>
                        <a:sym typeface="Merriweather Sans"/>
                      </a:endParaRPr>
                    </a:p>
                    <a:p>
                      <a:pPr indent="0" lvl="0" marL="0" rtl="0" algn="l">
                        <a:spcBef>
                          <a:spcPts val="0"/>
                        </a:spcBef>
                        <a:spcAft>
                          <a:spcPts val="0"/>
                        </a:spcAft>
                        <a:buNone/>
                      </a:pPr>
                      <a:r>
                        <a:rPr lang="en" sz="1100">
                          <a:solidFill>
                            <a:schemeClr val="dk1"/>
                          </a:solidFill>
                          <a:highlight>
                            <a:schemeClr val="lt1"/>
                          </a:highlight>
                          <a:latin typeface="Merriweather Sans"/>
                          <a:ea typeface="Merriweather Sans"/>
                          <a:cs typeface="Merriweather Sans"/>
                          <a:sym typeface="Merriweather Sans"/>
                        </a:rPr>
                        <a:t>C. Youn.</a:t>
                      </a:r>
                      <a:endParaRPr sz="1100">
                        <a:solidFill>
                          <a:schemeClr val="dk1"/>
                        </a:solidFill>
                        <a:highlight>
                          <a:schemeClr val="lt1"/>
                        </a:highlight>
                        <a:latin typeface="Merriweather Sans"/>
                        <a:ea typeface="Merriweather Sans"/>
                        <a:cs typeface="Merriweather Sans"/>
                        <a:sym typeface="Merriweather Sans"/>
                      </a:endParaRPr>
                    </a:p>
                    <a:p>
                      <a:pPr indent="0" lvl="0" marL="0" rtl="0" algn="l">
                        <a:spcBef>
                          <a:spcPts val="0"/>
                        </a:spcBef>
                        <a:spcAft>
                          <a:spcPts val="0"/>
                        </a:spcAft>
                        <a:buNone/>
                      </a:pPr>
                      <a:r>
                        <a:t/>
                      </a:r>
                      <a:endParaRPr sz="1100">
                        <a:solidFill>
                          <a:schemeClr val="dk1"/>
                        </a:solidFill>
                        <a:highlight>
                          <a:schemeClr val="lt1"/>
                        </a:highlight>
                        <a:latin typeface="Merriweather Sans"/>
                        <a:ea typeface="Merriweather Sans"/>
                        <a:cs typeface="Merriweather Sans"/>
                        <a:sym typeface="Merriweather Sans"/>
                      </a:endParaRPr>
                    </a:p>
                    <a:p>
                      <a:pPr indent="0" lvl="0" marL="0" rtl="0" algn="l">
                        <a:spcBef>
                          <a:spcPts val="0"/>
                        </a:spcBef>
                        <a:spcAft>
                          <a:spcPts val="0"/>
                        </a:spcAft>
                        <a:buNone/>
                      </a:pPr>
                      <a:r>
                        <a:rPr lang="en" sz="1100">
                          <a:solidFill>
                            <a:schemeClr val="dk1"/>
                          </a:solidFill>
                          <a:latin typeface="Merriweather Sans"/>
                          <a:ea typeface="Merriweather Sans"/>
                          <a:cs typeface="Merriweather Sans"/>
                          <a:sym typeface="Merriweather Sans"/>
                        </a:rPr>
                        <a:t>“Enable human-cloud integration in next generation healthcare system.”</a:t>
                      </a:r>
                      <a:endParaRPr sz="1100">
                        <a:solidFill>
                          <a:schemeClr val="dk1"/>
                        </a:solidFill>
                        <a:latin typeface="Merriweather Sans"/>
                        <a:ea typeface="Merriweather Sans"/>
                        <a:cs typeface="Merriweather Sans"/>
                        <a:sym typeface="Merriweather Sans"/>
                      </a:endParaRPr>
                    </a:p>
                    <a:p>
                      <a:pPr indent="0" lvl="0" marL="0" rtl="0" algn="l">
                        <a:spcBef>
                          <a:spcPts val="0"/>
                        </a:spcBef>
                        <a:spcAft>
                          <a:spcPts val="0"/>
                        </a:spcAft>
                        <a:buNone/>
                      </a:pPr>
                      <a:r>
                        <a:t/>
                      </a:r>
                      <a:endParaRPr sz="1100">
                        <a:solidFill>
                          <a:schemeClr val="dk1"/>
                        </a:solidFill>
                        <a:latin typeface="Merriweather Sans"/>
                        <a:ea typeface="Merriweather Sans"/>
                        <a:cs typeface="Merriweather Sans"/>
                        <a:sym typeface="Merriweather Sans"/>
                      </a:endParaRPr>
                    </a:p>
                    <a:p>
                      <a:pPr indent="0" lvl="0" marL="0" rtl="0" algn="l">
                        <a:spcBef>
                          <a:spcPts val="0"/>
                        </a:spcBef>
                        <a:spcAft>
                          <a:spcPts val="0"/>
                        </a:spcAft>
                        <a:buNone/>
                      </a:pPr>
                      <a:r>
                        <a:t/>
                      </a:r>
                      <a:endParaRPr sz="1100">
                        <a:solidFill>
                          <a:schemeClr val="dk1"/>
                        </a:solidFill>
                        <a:latin typeface="Merriweather Sans"/>
                        <a:ea typeface="Merriweather Sans"/>
                        <a:cs typeface="Merriweather Sans"/>
                        <a:sym typeface="Merriweather Sans"/>
                      </a:endParaRPr>
                    </a:p>
                    <a:p>
                      <a:pPr indent="0" lvl="0" marL="0" rtl="0" algn="l">
                        <a:spcBef>
                          <a:spcPts val="0"/>
                        </a:spcBef>
                        <a:spcAft>
                          <a:spcPts val="0"/>
                        </a:spcAft>
                        <a:buNone/>
                      </a:pPr>
                      <a:r>
                        <a:t/>
                      </a:r>
                      <a:endParaRPr sz="1100">
                        <a:solidFill>
                          <a:schemeClr val="dk1"/>
                        </a:solidFill>
                        <a:highlight>
                          <a:schemeClr val="lt1"/>
                        </a:highlight>
                        <a:latin typeface="Merriweather Sans"/>
                        <a:ea typeface="Merriweather Sans"/>
                        <a:cs typeface="Merriweather Sans"/>
                        <a:sym typeface="Merriweather Sans"/>
                      </a:endParaRPr>
                    </a:p>
                  </a:txBody>
                  <a:tcPr marT="91425" marB="91425" marR="91425" marL="91425"/>
                </a:tc>
                <a:tc>
                  <a:txBody>
                    <a:bodyPr/>
                    <a:lstStyle/>
                    <a:p>
                      <a:pPr indent="0" lvl="0" marL="0" rtl="0" algn="l">
                        <a:spcBef>
                          <a:spcPts val="0"/>
                        </a:spcBef>
                        <a:spcAft>
                          <a:spcPts val="0"/>
                        </a:spcAft>
                        <a:buNone/>
                      </a:pPr>
                      <a:r>
                        <a:rPr lang="en" sz="1100">
                          <a:solidFill>
                            <a:schemeClr val="dk1"/>
                          </a:solidFill>
                          <a:latin typeface="Merriweather Sans"/>
                          <a:ea typeface="Merriweather Sans"/>
                          <a:cs typeface="Merriweather Sans"/>
                          <a:sym typeface="Merriweather Sans"/>
                        </a:rPr>
                        <a:t>This Research manages the huge amount of biomedical data. The system performed various operations on cloud-like data analysis, monitoring and prediction of the data. With the help of this system, a person gets more information about how to handle and manage the huge amount of biomedical data in the cloud. Also, the many services related to healthcare know by this system.</a:t>
                      </a:r>
                      <a:endParaRPr sz="1100">
                        <a:solidFill>
                          <a:schemeClr val="dk1"/>
                        </a:solidFill>
                        <a:latin typeface="Merriweather Sans"/>
                        <a:ea typeface="Merriweather Sans"/>
                        <a:cs typeface="Merriweather Sans"/>
                        <a:sym typeface="Merriweather Sans"/>
                      </a:endParaRPr>
                    </a:p>
                    <a:p>
                      <a:pPr indent="0" lvl="0" marL="0" rtl="0" algn="l">
                        <a:spcBef>
                          <a:spcPts val="0"/>
                        </a:spcBef>
                        <a:spcAft>
                          <a:spcPts val="0"/>
                        </a:spcAft>
                        <a:buNone/>
                      </a:pPr>
                      <a:r>
                        <a:t/>
                      </a:r>
                      <a:endParaRPr sz="1100">
                        <a:solidFill>
                          <a:schemeClr val="dk1"/>
                        </a:solidFill>
                        <a:latin typeface="Merriweather Sans"/>
                        <a:ea typeface="Merriweather Sans"/>
                        <a:cs typeface="Merriweather Sans"/>
                        <a:sym typeface="Merriweather Sans"/>
                      </a:endParaRPr>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4"/>
          <p:cNvSpPr txBox="1"/>
          <p:nvPr/>
        </p:nvSpPr>
        <p:spPr>
          <a:xfrm>
            <a:off x="2872200" y="2371650"/>
            <a:ext cx="33996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700">
                <a:solidFill>
                  <a:srgbClr val="FFFFFF"/>
                </a:solidFill>
                <a:latin typeface="Average"/>
                <a:ea typeface="Average"/>
                <a:cs typeface="Average"/>
                <a:sym typeface="Average"/>
              </a:rPr>
              <a:t>IMPLEMENTATION</a:t>
            </a:r>
            <a:endParaRPr b="1" sz="2700">
              <a:solidFill>
                <a:srgbClr val="FFFFFF"/>
              </a:solidFill>
              <a:latin typeface="Average"/>
              <a:ea typeface="Average"/>
              <a:cs typeface="Average"/>
              <a:sym typeface="Average"/>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98"/>
          <p:cNvSpPr txBox="1"/>
          <p:nvPr>
            <p:ph type="title"/>
          </p:nvPr>
        </p:nvSpPr>
        <p:spPr>
          <a:xfrm>
            <a:off x="855300" y="0"/>
            <a:ext cx="7433400" cy="1017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Functional Requirements</a:t>
            </a:r>
            <a:endParaRPr/>
          </a:p>
        </p:txBody>
      </p:sp>
      <p:sp>
        <p:nvSpPr>
          <p:cNvPr id="625" name="Google Shape;625;p98"/>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26" name="Google Shape;626;p98"/>
          <p:cNvSpPr txBox="1"/>
          <p:nvPr>
            <p:ph idx="1" type="body"/>
          </p:nvPr>
        </p:nvSpPr>
        <p:spPr>
          <a:xfrm>
            <a:off x="855300" y="1246297"/>
            <a:ext cx="7433400" cy="3033900"/>
          </a:xfrm>
          <a:prstGeom prst="rect">
            <a:avLst/>
          </a:prstGeom>
        </p:spPr>
        <p:txBody>
          <a:bodyPr anchorCtr="0" anchor="t" bIns="0" lIns="0" spcFirstLastPara="1" rIns="0" wrap="square" tIns="0">
            <a:noAutofit/>
          </a:bodyPr>
          <a:lstStyle/>
          <a:p>
            <a:pPr indent="-304800" lvl="0" marL="457200" rtl="0" algn="l">
              <a:lnSpc>
                <a:spcPct val="150000"/>
              </a:lnSpc>
              <a:spcBef>
                <a:spcPts val="0"/>
              </a:spcBef>
              <a:spcAft>
                <a:spcPts val="0"/>
              </a:spcAft>
              <a:buSzPts val="1200"/>
              <a:buChar char="●"/>
            </a:pPr>
            <a:r>
              <a:rPr lang="en" sz="1200"/>
              <a:t>A Functional requirement defines a function of a system or its component.</a:t>
            </a:r>
            <a:endParaRPr sz="1200"/>
          </a:p>
          <a:p>
            <a:pPr indent="-304800" lvl="0" marL="457200" rtl="0" algn="l">
              <a:lnSpc>
                <a:spcPct val="150000"/>
              </a:lnSpc>
              <a:spcBef>
                <a:spcPts val="0"/>
              </a:spcBef>
              <a:spcAft>
                <a:spcPts val="0"/>
              </a:spcAft>
              <a:buSzPts val="1200"/>
              <a:buChar char="●"/>
            </a:pPr>
            <a:r>
              <a:rPr lang="en" sz="1200"/>
              <a:t>On logging in the system as user, the user can carry out following functionalities of the system. </a:t>
            </a:r>
            <a:endParaRPr sz="1200"/>
          </a:p>
          <a:p>
            <a:pPr indent="-304800" lvl="1" marL="914400" rtl="0" algn="l">
              <a:lnSpc>
                <a:spcPct val="150000"/>
              </a:lnSpc>
              <a:spcBef>
                <a:spcPts val="0"/>
              </a:spcBef>
              <a:spcAft>
                <a:spcPts val="0"/>
              </a:spcAft>
              <a:buSzPts val="1200"/>
              <a:buFont typeface="Merriweather Sans"/>
              <a:buChar char="○"/>
            </a:pPr>
            <a:r>
              <a:rPr b="1" lang="en" sz="1200">
                <a:latin typeface="Merriweather Sans"/>
                <a:ea typeface="Merriweather Sans"/>
                <a:cs typeface="Merriweather Sans"/>
                <a:sym typeface="Merriweather Sans"/>
              </a:rPr>
              <a:t>Entering Symptoms</a:t>
            </a:r>
            <a:endParaRPr b="1" sz="1200">
              <a:latin typeface="Merriweather Sans"/>
              <a:ea typeface="Merriweather Sans"/>
              <a:cs typeface="Merriweather Sans"/>
              <a:sym typeface="Merriweather Sans"/>
            </a:endParaRPr>
          </a:p>
          <a:p>
            <a:pPr indent="-304800" lvl="1" marL="914400" rtl="0" algn="l">
              <a:lnSpc>
                <a:spcPct val="150000"/>
              </a:lnSpc>
              <a:spcBef>
                <a:spcPts val="0"/>
              </a:spcBef>
              <a:spcAft>
                <a:spcPts val="0"/>
              </a:spcAft>
              <a:buSzPts val="1200"/>
              <a:buFont typeface="Merriweather Sans"/>
              <a:buChar char="○"/>
            </a:pPr>
            <a:r>
              <a:rPr b="1" lang="en" sz="1200">
                <a:latin typeface="Merriweather Sans"/>
                <a:ea typeface="Merriweather Sans"/>
                <a:cs typeface="Merriweather Sans"/>
                <a:sym typeface="Merriweather Sans"/>
              </a:rPr>
              <a:t>Disease Prediction </a:t>
            </a:r>
            <a:endParaRPr b="1" sz="1200">
              <a:latin typeface="Merriweather Sans"/>
              <a:ea typeface="Merriweather Sans"/>
              <a:cs typeface="Merriweather Sans"/>
              <a:sym typeface="Merriweather Sans"/>
            </a:endParaRPr>
          </a:p>
          <a:p>
            <a:pPr indent="-304800" lvl="1" marL="914400" rtl="0" algn="l">
              <a:lnSpc>
                <a:spcPct val="150000"/>
              </a:lnSpc>
              <a:spcBef>
                <a:spcPts val="0"/>
              </a:spcBef>
              <a:spcAft>
                <a:spcPts val="0"/>
              </a:spcAft>
              <a:buSzPts val="1200"/>
              <a:buFont typeface="Merriweather Sans"/>
              <a:buChar char="○"/>
            </a:pPr>
            <a:r>
              <a:rPr b="1" lang="en" sz="1200">
                <a:latin typeface="Merriweather Sans"/>
                <a:ea typeface="Merriweather Sans"/>
                <a:cs typeface="Merriweather Sans"/>
                <a:sym typeface="Merriweather Sans"/>
              </a:rPr>
              <a:t>Precautions </a:t>
            </a:r>
            <a:endParaRPr b="1" sz="1200">
              <a:latin typeface="Merriweather Sans"/>
              <a:ea typeface="Merriweather Sans"/>
              <a:cs typeface="Merriweather Sans"/>
              <a:sym typeface="Merriweather Sans"/>
            </a:endParaRPr>
          </a:p>
          <a:p>
            <a:pPr indent="-304800" lvl="0" marL="457200" rtl="0" algn="l">
              <a:lnSpc>
                <a:spcPct val="150000"/>
              </a:lnSpc>
              <a:spcBef>
                <a:spcPts val="0"/>
              </a:spcBef>
              <a:spcAft>
                <a:spcPts val="0"/>
              </a:spcAft>
              <a:buSzPts val="1200"/>
              <a:buChar char="●"/>
            </a:pPr>
            <a:r>
              <a:rPr b="1" lang="en" sz="1200">
                <a:latin typeface="Merriweather Sans"/>
                <a:ea typeface="Merriweather Sans"/>
                <a:cs typeface="Merriweather Sans"/>
                <a:sym typeface="Merriweather Sans"/>
              </a:rPr>
              <a:t>Step 1</a:t>
            </a:r>
            <a:r>
              <a:rPr lang="en" sz="1200"/>
              <a:t>: Entering Symptoms : Once the user is  logged in he/she  can select the symptoms presented by them which are  available in the drop-down box. </a:t>
            </a:r>
            <a:endParaRPr sz="1200"/>
          </a:p>
          <a:p>
            <a:pPr indent="-304800" lvl="0" marL="457200" rtl="0" algn="l">
              <a:lnSpc>
                <a:spcPct val="150000"/>
              </a:lnSpc>
              <a:spcBef>
                <a:spcPts val="0"/>
              </a:spcBef>
              <a:spcAft>
                <a:spcPts val="0"/>
              </a:spcAft>
              <a:buSzPts val="1200"/>
              <a:buChar char="●"/>
            </a:pPr>
            <a:r>
              <a:rPr b="1" lang="en" sz="1200">
                <a:latin typeface="Merriweather Sans"/>
                <a:ea typeface="Merriweather Sans"/>
                <a:cs typeface="Merriweather Sans"/>
                <a:sym typeface="Merriweather Sans"/>
              </a:rPr>
              <a:t>Step 2</a:t>
            </a:r>
            <a:r>
              <a:rPr lang="en" sz="1200"/>
              <a:t>: Disease prediction  : The predictive model predicts the disease a person might have based on the user entered symptoms. </a:t>
            </a:r>
            <a:endParaRPr sz="1200"/>
          </a:p>
          <a:p>
            <a:pPr indent="-304800" lvl="0" marL="457200" rtl="0" algn="l">
              <a:lnSpc>
                <a:spcPct val="150000"/>
              </a:lnSpc>
              <a:spcBef>
                <a:spcPts val="0"/>
              </a:spcBef>
              <a:spcAft>
                <a:spcPts val="0"/>
              </a:spcAft>
              <a:buSzPts val="1200"/>
              <a:buChar char="●"/>
            </a:pPr>
            <a:r>
              <a:rPr b="1" lang="en" sz="1200">
                <a:latin typeface="Merriweather Sans"/>
                <a:ea typeface="Merriweather Sans"/>
                <a:cs typeface="Merriweather Sans"/>
                <a:sym typeface="Merriweather Sans"/>
              </a:rPr>
              <a:t>Step 3</a:t>
            </a:r>
            <a:r>
              <a:rPr lang="en" sz="1200"/>
              <a:t>: Precautions : The system also gives required precautionary measures to overcome a disease.</a:t>
            </a:r>
            <a:endParaRPr sz="13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99"/>
          <p:cNvSpPr txBox="1"/>
          <p:nvPr>
            <p:ph type="title"/>
          </p:nvPr>
        </p:nvSpPr>
        <p:spPr>
          <a:xfrm>
            <a:off x="855300" y="0"/>
            <a:ext cx="7433400" cy="1017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Non - Functional Requirements</a:t>
            </a:r>
            <a:endParaRPr/>
          </a:p>
        </p:txBody>
      </p:sp>
      <p:sp>
        <p:nvSpPr>
          <p:cNvPr id="632" name="Google Shape;632;p99"/>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33" name="Google Shape;633;p99"/>
          <p:cNvSpPr txBox="1"/>
          <p:nvPr>
            <p:ph idx="1" type="body"/>
          </p:nvPr>
        </p:nvSpPr>
        <p:spPr>
          <a:xfrm>
            <a:off x="855300" y="1246297"/>
            <a:ext cx="7433400" cy="3033900"/>
          </a:xfrm>
          <a:prstGeom prst="rect">
            <a:avLst/>
          </a:prstGeom>
        </p:spPr>
        <p:txBody>
          <a:bodyPr anchorCtr="0" anchor="t" bIns="0" lIns="0" spcFirstLastPara="1" rIns="0" wrap="square" tIns="0">
            <a:noAutofit/>
          </a:bodyPr>
          <a:lstStyle/>
          <a:p>
            <a:pPr indent="-304800" lvl="0" marL="457200" rtl="0" algn="l">
              <a:lnSpc>
                <a:spcPct val="150000"/>
              </a:lnSpc>
              <a:spcBef>
                <a:spcPts val="0"/>
              </a:spcBef>
              <a:spcAft>
                <a:spcPts val="0"/>
              </a:spcAft>
              <a:buSzPts val="1200"/>
              <a:buChar char="●"/>
            </a:pPr>
            <a:r>
              <a:rPr lang="en" sz="1200"/>
              <a:t>Non-functional Requirements refer to the constraints or restrictions on the system.</a:t>
            </a:r>
            <a:endParaRPr sz="1200"/>
          </a:p>
          <a:p>
            <a:pPr indent="-304800" lvl="0" marL="457200" rtl="0" algn="l">
              <a:lnSpc>
                <a:spcPct val="150000"/>
              </a:lnSpc>
              <a:spcBef>
                <a:spcPts val="0"/>
              </a:spcBef>
              <a:spcAft>
                <a:spcPts val="0"/>
              </a:spcAft>
              <a:buSzPts val="1200"/>
              <a:buChar char="●"/>
            </a:pPr>
            <a:r>
              <a:rPr lang="en" sz="1200"/>
              <a:t>Functional requirements drive the application architecture of a system, while non-functional requirements drive the technical architecture of a system.</a:t>
            </a:r>
            <a:endParaRPr sz="1200"/>
          </a:p>
          <a:p>
            <a:pPr indent="-304800" lvl="0" marL="457200" rtl="0" algn="l">
              <a:lnSpc>
                <a:spcPct val="150000"/>
              </a:lnSpc>
              <a:spcBef>
                <a:spcPts val="0"/>
              </a:spcBef>
              <a:spcAft>
                <a:spcPts val="0"/>
              </a:spcAft>
              <a:buSzPts val="1200"/>
              <a:buAutoNum type="arabicPeriod"/>
            </a:pPr>
            <a:r>
              <a:rPr lang="en" sz="1200">
                <a:latin typeface="Merriweather Sans Medium"/>
                <a:ea typeface="Merriweather Sans Medium"/>
                <a:cs typeface="Merriweather Sans Medium"/>
                <a:sym typeface="Merriweather Sans Medium"/>
              </a:rPr>
              <a:t>Performance requirement</a:t>
            </a:r>
            <a:r>
              <a:rPr lang="en" sz="1200"/>
              <a:t>: All data entered shall be up to mark and no flaws shall be there for the performance to be 100%.</a:t>
            </a:r>
            <a:endParaRPr sz="1200"/>
          </a:p>
          <a:p>
            <a:pPr indent="-304800" lvl="0" marL="457200" rtl="0" algn="l">
              <a:lnSpc>
                <a:spcPct val="150000"/>
              </a:lnSpc>
              <a:spcBef>
                <a:spcPts val="0"/>
              </a:spcBef>
              <a:spcAft>
                <a:spcPts val="0"/>
              </a:spcAft>
              <a:buSzPts val="1200"/>
              <a:buAutoNum type="arabicPeriod"/>
            </a:pPr>
            <a:r>
              <a:rPr lang="en" sz="1200">
                <a:latin typeface="Merriweather Sans Medium"/>
                <a:ea typeface="Merriweather Sans Medium"/>
                <a:cs typeface="Merriweather Sans Medium"/>
                <a:sym typeface="Merriweather Sans Medium"/>
              </a:rPr>
              <a:t>Platform constraints</a:t>
            </a:r>
            <a:r>
              <a:rPr lang="en" sz="1200"/>
              <a:t>: The main target is to generate an intelligent system to predicts the disease</a:t>
            </a:r>
            <a:endParaRPr sz="1200"/>
          </a:p>
          <a:p>
            <a:pPr indent="-304800" lvl="0" marL="457200" rtl="0" algn="l">
              <a:lnSpc>
                <a:spcPct val="150000"/>
              </a:lnSpc>
              <a:spcBef>
                <a:spcPts val="0"/>
              </a:spcBef>
              <a:spcAft>
                <a:spcPts val="0"/>
              </a:spcAft>
              <a:buSzPts val="1200"/>
              <a:buAutoNum type="arabicPeriod"/>
            </a:pPr>
            <a:r>
              <a:rPr lang="en" sz="1200">
                <a:latin typeface="Merriweather Sans Medium"/>
                <a:ea typeface="Merriweather Sans Medium"/>
                <a:cs typeface="Merriweather Sans Medium"/>
                <a:sym typeface="Merriweather Sans Medium"/>
              </a:rPr>
              <a:t>Accuracy and Precision</a:t>
            </a:r>
            <a:r>
              <a:rPr lang="en" sz="1200"/>
              <a:t>: Requirements are accuracy and precision of the data.</a:t>
            </a:r>
            <a:endParaRPr sz="1200"/>
          </a:p>
          <a:p>
            <a:pPr indent="-304800" lvl="0" marL="457200" rtl="0" algn="l">
              <a:lnSpc>
                <a:spcPct val="150000"/>
              </a:lnSpc>
              <a:spcBef>
                <a:spcPts val="0"/>
              </a:spcBef>
              <a:spcAft>
                <a:spcPts val="0"/>
              </a:spcAft>
              <a:buSzPts val="1200"/>
              <a:buAutoNum type="arabicPeriod"/>
            </a:pPr>
            <a:r>
              <a:rPr lang="en" sz="1200">
                <a:latin typeface="Merriweather Sans Medium"/>
                <a:ea typeface="Merriweather Sans Medium"/>
                <a:cs typeface="Merriweather Sans Medium"/>
                <a:sym typeface="Merriweather Sans Medium"/>
              </a:rPr>
              <a:t>Security</a:t>
            </a:r>
            <a:r>
              <a:rPr lang="en" sz="1200"/>
              <a:t>: One or more requirements about protection of your system and its data.</a:t>
            </a:r>
            <a:endParaRPr sz="1200"/>
          </a:p>
          <a:p>
            <a:pPr indent="-304800" lvl="0" marL="457200" rtl="0" algn="l">
              <a:lnSpc>
                <a:spcPct val="150000"/>
              </a:lnSpc>
              <a:spcBef>
                <a:spcPts val="0"/>
              </a:spcBef>
              <a:spcAft>
                <a:spcPts val="0"/>
              </a:spcAft>
              <a:buSzPts val="1200"/>
              <a:buAutoNum type="arabicPeriod"/>
            </a:pPr>
            <a:r>
              <a:rPr lang="en" sz="1200">
                <a:latin typeface="Merriweather Sans Medium"/>
                <a:ea typeface="Merriweather Sans Medium"/>
                <a:cs typeface="Merriweather Sans Medium"/>
                <a:sym typeface="Merriweather Sans Medium"/>
              </a:rPr>
              <a:t>Usability</a:t>
            </a:r>
            <a:r>
              <a:rPr lang="en" sz="1200"/>
              <a:t>: Requirements about how difficult it will be to learn and operate the system. The requirements are often expressed in learning time or similar metrics.</a:t>
            </a:r>
            <a:endParaRPr sz="1200"/>
          </a:p>
          <a:p>
            <a:pPr indent="0" lvl="0" marL="0" rtl="0" algn="l">
              <a:lnSpc>
                <a:spcPct val="150000"/>
              </a:lnSpc>
              <a:spcBef>
                <a:spcPts val="800"/>
              </a:spcBef>
              <a:spcAft>
                <a:spcPts val="0"/>
              </a:spcAft>
              <a:buNone/>
            </a:pPr>
            <a:r>
              <a:t/>
            </a:r>
            <a:endParaRPr sz="1100"/>
          </a:p>
          <a:p>
            <a:pPr indent="0" lvl="0" marL="0" rtl="0" algn="l">
              <a:lnSpc>
                <a:spcPct val="150000"/>
              </a:lnSpc>
              <a:spcBef>
                <a:spcPts val="800"/>
              </a:spcBef>
              <a:spcAft>
                <a:spcPts val="800"/>
              </a:spcAft>
              <a:buNone/>
            </a:pPr>
            <a:r>
              <a:t/>
            </a:r>
            <a:endParaRPr sz="11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100"/>
          <p:cNvSpPr txBox="1"/>
          <p:nvPr>
            <p:ph type="title"/>
          </p:nvPr>
        </p:nvSpPr>
        <p:spPr>
          <a:xfrm>
            <a:off x="855300" y="0"/>
            <a:ext cx="7433400" cy="1017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Requirements</a:t>
            </a:r>
            <a:endParaRPr/>
          </a:p>
        </p:txBody>
      </p:sp>
      <p:sp>
        <p:nvSpPr>
          <p:cNvPr id="639" name="Google Shape;639;p100"/>
          <p:cNvSpPr txBox="1"/>
          <p:nvPr>
            <p:ph idx="1" type="body"/>
          </p:nvPr>
        </p:nvSpPr>
        <p:spPr>
          <a:xfrm>
            <a:off x="855300" y="1225200"/>
            <a:ext cx="3473100" cy="2693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500">
                <a:latin typeface="Merriweather Sans"/>
                <a:ea typeface="Merriweather Sans"/>
                <a:cs typeface="Merriweather Sans"/>
                <a:sym typeface="Merriweather Sans"/>
              </a:rPr>
              <a:t>Hardware Requirements:</a:t>
            </a:r>
            <a:endParaRPr b="1" sz="1500">
              <a:latin typeface="Merriweather Sans"/>
              <a:ea typeface="Merriweather Sans"/>
              <a:cs typeface="Merriweather Sans"/>
              <a:sym typeface="Merriweather Sans"/>
            </a:endParaRPr>
          </a:p>
          <a:p>
            <a:pPr indent="0" lvl="0" marL="0" rtl="0" algn="l">
              <a:spcBef>
                <a:spcPts val="800"/>
              </a:spcBef>
              <a:spcAft>
                <a:spcPts val="0"/>
              </a:spcAft>
              <a:buNone/>
            </a:pPr>
            <a:r>
              <a:rPr lang="en" sz="1400">
                <a:latin typeface="Merriweather Sans Medium"/>
                <a:ea typeface="Merriweather Sans Medium"/>
                <a:cs typeface="Merriweather Sans Medium"/>
                <a:sym typeface="Merriweather Sans Medium"/>
              </a:rPr>
              <a:t>System</a:t>
            </a:r>
            <a:r>
              <a:rPr lang="en" sz="1400"/>
              <a:t>: Pentium 4, Intel Core i3, i5, i7 and 2 GHz Minimum</a:t>
            </a:r>
            <a:endParaRPr sz="1400"/>
          </a:p>
          <a:p>
            <a:pPr indent="0" lvl="0" marL="0" rtl="0" algn="l">
              <a:spcBef>
                <a:spcPts val="800"/>
              </a:spcBef>
              <a:spcAft>
                <a:spcPts val="0"/>
              </a:spcAft>
              <a:buNone/>
            </a:pPr>
            <a:r>
              <a:rPr lang="en" sz="1400">
                <a:latin typeface="Merriweather Sans Medium"/>
                <a:ea typeface="Merriweather Sans Medium"/>
                <a:cs typeface="Merriweather Sans Medium"/>
                <a:sym typeface="Merriweather Sans Medium"/>
              </a:rPr>
              <a:t>RAM</a:t>
            </a:r>
            <a:r>
              <a:rPr lang="en" sz="1400"/>
              <a:t>: 512Mb or above</a:t>
            </a:r>
            <a:endParaRPr sz="1400"/>
          </a:p>
          <a:p>
            <a:pPr indent="0" lvl="0" marL="0" rtl="0" algn="l">
              <a:spcBef>
                <a:spcPts val="800"/>
              </a:spcBef>
              <a:spcAft>
                <a:spcPts val="0"/>
              </a:spcAft>
              <a:buNone/>
            </a:pPr>
            <a:r>
              <a:rPr lang="en" sz="1400">
                <a:latin typeface="Merriweather Sans Medium"/>
                <a:ea typeface="Merriweather Sans Medium"/>
                <a:cs typeface="Merriweather Sans Medium"/>
                <a:sym typeface="Merriweather Sans Medium"/>
              </a:rPr>
              <a:t>Hard Disk</a:t>
            </a:r>
            <a:r>
              <a:rPr lang="en" sz="1400"/>
              <a:t>: 5 GB or above</a:t>
            </a:r>
            <a:endParaRPr sz="1400"/>
          </a:p>
          <a:p>
            <a:pPr indent="0" lvl="0" marL="0" rtl="0" algn="l">
              <a:spcBef>
                <a:spcPts val="800"/>
              </a:spcBef>
              <a:spcAft>
                <a:spcPts val="0"/>
              </a:spcAft>
              <a:buNone/>
            </a:pPr>
            <a:r>
              <a:t/>
            </a:r>
            <a:endParaRPr sz="1400"/>
          </a:p>
          <a:p>
            <a:pPr indent="0" lvl="0" marL="0" rtl="0" algn="l">
              <a:spcBef>
                <a:spcPts val="800"/>
              </a:spcBef>
              <a:spcAft>
                <a:spcPts val="0"/>
              </a:spcAft>
              <a:buNone/>
            </a:pPr>
            <a:r>
              <a:t/>
            </a:r>
            <a:endParaRPr sz="1400"/>
          </a:p>
          <a:p>
            <a:pPr indent="0" lvl="0" marL="0" rtl="0" algn="l">
              <a:spcBef>
                <a:spcPts val="800"/>
              </a:spcBef>
              <a:spcAft>
                <a:spcPts val="0"/>
              </a:spcAft>
              <a:buNone/>
            </a:pPr>
            <a:r>
              <a:t/>
            </a:r>
            <a:endParaRPr sz="1400"/>
          </a:p>
          <a:p>
            <a:pPr indent="0" lvl="0" marL="0" rtl="0" algn="l">
              <a:spcBef>
                <a:spcPts val="800"/>
              </a:spcBef>
              <a:spcAft>
                <a:spcPts val="800"/>
              </a:spcAft>
              <a:buNone/>
            </a:pPr>
            <a:r>
              <a:t/>
            </a:r>
            <a:endParaRPr sz="1400"/>
          </a:p>
        </p:txBody>
      </p:sp>
      <p:sp>
        <p:nvSpPr>
          <p:cNvPr id="640" name="Google Shape;640;p100"/>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41" name="Google Shape;641;p100"/>
          <p:cNvSpPr txBox="1"/>
          <p:nvPr>
            <p:ph idx="2" type="body"/>
          </p:nvPr>
        </p:nvSpPr>
        <p:spPr>
          <a:xfrm>
            <a:off x="4815599" y="1225200"/>
            <a:ext cx="3473100" cy="2693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500">
                <a:latin typeface="Merriweather Sans"/>
                <a:ea typeface="Merriweather Sans"/>
                <a:cs typeface="Merriweather Sans"/>
                <a:sym typeface="Merriweather Sans"/>
              </a:rPr>
              <a:t>Software Requirements:</a:t>
            </a:r>
            <a:endParaRPr b="1" sz="1500">
              <a:latin typeface="Merriweather Sans"/>
              <a:ea typeface="Merriweather Sans"/>
              <a:cs typeface="Merriweather Sans"/>
              <a:sym typeface="Merriweather Sans"/>
            </a:endParaRPr>
          </a:p>
          <a:p>
            <a:pPr indent="0" lvl="0" marL="0" rtl="0" algn="l">
              <a:spcBef>
                <a:spcPts val="800"/>
              </a:spcBef>
              <a:spcAft>
                <a:spcPts val="0"/>
              </a:spcAft>
              <a:buNone/>
            </a:pPr>
            <a:r>
              <a:rPr lang="en" sz="1400">
                <a:latin typeface="Merriweather Sans Medium"/>
                <a:ea typeface="Merriweather Sans Medium"/>
                <a:cs typeface="Merriweather Sans Medium"/>
                <a:sym typeface="Merriweather Sans Medium"/>
              </a:rPr>
              <a:t>Operating System</a:t>
            </a:r>
            <a:r>
              <a:rPr lang="en" sz="1400"/>
              <a:t>: Windows 7, 10 or Higher Versions</a:t>
            </a:r>
            <a:endParaRPr sz="1400"/>
          </a:p>
          <a:p>
            <a:pPr indent="0" lvl="0" marL="0" rtl="0" algn="l">
              <a:spcBef>
                <a:spcPts val="800"/>
              </a:spcBef>
              <a:spcAft>
                <a:spcPts val="0"/>
              </a:spcAft>
              <a:buNone/>
            </a:pPr>
            <a:r>
              <a:rPr lang="en" sz="1400">
                <a:latin typeface="Merriweather Sans Medium"/>
                <a:ea typeface="Merriweather Sans Medium"/>
                <a:cs typeface="Merriweather Sans Medium"/>
                <a:sym typeface="Merriweather Sans Medium"/>
              </a:rPr>
              <a:t>Platform</a:t>
            </a:r>
            <a:r>
              <a:rPr lang="en" sz="1400"/>
              <a:t>: Python IDE</a:t>
            </a:r>
            <a:endParaRPr sz="1400"/>
          </a:p>
          <a:p>
            <a:pPr indent="0" lvl="0" marL="0" rtl="0" algn="l">
              <a:spcBef>
                <a:spcPts val="800"/>
              </a:spcBef>
              <a:spcAft>
                <a:spcPts val="0"/>
              </a:spcAft>
              <a:buNone/>
            </a:pPr>
            <a:r>
              <a:rPr lang="en" sz="1400">
                <a:latin typeface="Merriweather Sans Medium"/>
                <a:ea typeface="Merriweather Sans Medium"/>
                <a:cs typeface="Merriweather Sans Medium"/>
                <a:sym typeface="Merriweather Sans Medium"/>
              </a:rPr>
              <a:t>Front End</a:t>
            </a:r>
            <a:r>
              <a:rPr lang="en" sz="1400"/>
              <a:t>: Python Tkinter</a:t>
            </a:r>
            <a:endParaRPr sz="1400"/>
          </a:p>
          <a:p>
            <a:pPr indent="0" lvl="0" marL="0" rtl="0" algn="l">
              <a:spcBef>
                <a:spcPts val="800"/>
              </a:spcBef>
              <a:spcAft>
                <a:spcPts val="0"/>
              </a:spcAft>
              <a:buNone/>
            </a:pPr>
            <a:r>
              <a:rPr lang="en" sz="1400">
                <a:latin typeface="Merriweather Sans Medium"/>
                <a:ea typeface="Merriweather Sans Medium"/>
                <a:cs typeface="Merriweather Sans Medium"/>
                <a:sym typeface="Merriweather Sans Medium"/>
              </a:rPr>
              <a:t>Back End</a:t>
            </a:r>
            <a:r>
              <a:rPr lang="en" sz="1400"/>
              <a:t>: Python,  Database</a:t>
            </a:r>
            <a:endParaRPr sz="1400"/>
          </a:p>
          <a:p>
            <a:pPr indent="0" lvl="0" marL="0" rtl="0" algn="l">
              <a:spcBef>
                <a:spcPts val="800"/>
              </a:spcBef>
              <a:spcAft>
                <a:spcPts val="0"/>
              </a:spcAft>
              <a:buNone/>
            </a:pPr>
            <a:r>
              <a:rPr lang="en" sz="1400">
                <a:latin typeface="Merriweather Sans Medium"/>
                <a:ea typeface="Merriweather Sans Medium"/>
                <a:cs typeface="Merriweather Sans Medium"/>
                <a:sym typeface="Merriweather Sans Medium"/>
              </a:rPr>
              <a:t>Programming Lang</a:t>
            </a:r>
            <a:r>
              <a:rPr lang="en" sz="1400"/>
              <a:t>: Python</a:t>
            </a:r>
            <a:endParaRPr sz="1400"/>
          </a:p>
          <a:p>
            <a:pPr indent="0" lvl="0" marL="0" rtl="0" algn="l">
              <a:spcBef>
                <a:spcPts val="800"/>
              </a:spcBef>
              <a:spcAft>
                <a:spcPts val="0"/>
              </a:spcAft>
              <a:buNone/>
            </a:pPr>
            <a:r>
              <a:t/>
            </a:r>
            <a:endParaRPr sz="1300"/>
          </a:p>
          <a:p>
            <a:pPr indent="0" lvl="0" marL="0" rtl="0" algn="l">
              <a:spcBef>
                <a:spcPts val="800"/>
              </a:spcBef>
              <a:spcAft>
                <a:spcPts val="800"/>
              </a:spcAft>
              <a:buNone/>
            </a:pPr>
            <a:r>
              <a:t/>
            </a:r>
            <a:endParaRPr sz="13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101"/>
          <p:cNvSpPr txBox="1"/>
          <p:nvPr>
            <p:ph type="title"/>
          </p:nvPr>
        </p:nvSpPr>
        <p:spPr>
          <a:xfrm>
            <a:off x="855250" y="0"/>
            <a:ext cx="7433400" cy="1017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System Architecture</a:t>
            </a:r>
            <a:endParaRPr/>
          </a:p>
        </p:txBody>
      </p:sp>
      <p:sp>
        <p:nvSpPr>
          <p:cNvPr id="647" name="Google Shape;647;p101"/>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648" name="Google Shape;648;p101"/>
          <p:cNvPicPr preferRelativeResize="0"/>
          <p:nvPr/>
        </p:nvPicPr>
        <p:blipFill>
          <a:blip r:embed="rId3">
            <a:alphaModFix/>
          </a:blip>
          <a:stretch>
            <a:fillRect/>
          </a:stretch>
        </p:blipFill>
        <p:spPr>
          <a:xfrm>
            <a:off x="1009275" y="942650"/>
            <a:ext cx="7125447" cy="31877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102"/>
          <p:cNvSpPr txBox="1"/>
          <p:nvPr>
            <p:ph type="title"/>
          </p:nvPr>
        </p:nvSpPr>
        <p:spPr>
          <a:xfrm>
            <a:off x="855300" y="0"/>
            <a:ext cx="7433400" cy="1017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Data Flow Diagram</a:t>
            </a:r>
            <a:endParaRPr/>
          </a:p>
        </p:txBody>
      </p:sp>
      <p:sp>
        <p:nvSpPr>
          <p:cNvPr id="654" name="Google Shape;654;p102"/>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655" name="Google Shape;655;p102"/>
          <p:cNvPicPr preferRelativeResize="0"/>
          <p:nvPr/>
        </p:nvPicPr>
        <p:blipFill>
          <a:blip r:embed="rId3">
            <a:alphaModFix/>
          </a:blip>
          <a:stretch>
            <a:fillRect/>
          </a:stretch>
        </p:blipFill>
        <p:spPr>
          <a:xfrm>
            <a:off x="1869900" y="977900"/>
            <a:ext cx="5404079" cy="31877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103"/>
          <p:cNvSpPr txBox="1"/>
          <p:nvPr>
            <p:ph type="title"/>
          </p:nvPr>
        </p:nvSpPr>
        <p:spPr>
          <a:xfrm>
            <a:off x="855300" y="0"/>
            <a:ext cx="7433400" cy="1017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Class Diagram</a:t>
            </a:r>
            <a:endParaRPr/>
          </a:p>
        </p:txBody>
      </p:sp>
      <p:sp>
        <p:nvSpPr>
          <p:cNvPr id="661" name="Google Shape;661;p103"/>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662" name="Google Shape;662;p103"/>
          <p:cNvPicPr preferRelativeResize="0"/>
          <p:nvPr/>
        </p:nvPicPr>
        <p:blipFill rotWithShape="1">
          <a:blip r:embed="rId3">
            <a:alphaModFix/>
          </a:blip>
          <a:srcRect b="0" l="0" r="970" t="0"/>
          <a:stretch/>
        </p:blipFill>
        <p:spPr>
          <a:xfrm>
            <a:off x="2136275" y="1130300"/>
            <a:ext cx="4824125" cy="31877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104"/>
          <p:cNvSpPr txBox="1"/>
          <p:nvPr>
            <p:ph type="title"/>
          </p:nvPr>
        </p:nvSpPr>
        <p:spPr>
          <a:xfrm>
            <a:off x="855300" y="0"/>
            <a:ext cx="7433400" cy="1017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Sequence </a:t>
            </a:r>
            <a:r>
              <a:rPr lang="en"/>
              <a:t>Diagram</a:t>
            </a:r>
            <a:endParaRPr/>
          </a:p>
        </p:txBody>
      </p:sp>
      <p:sp>
        <p:nvSpPr>
          <p:cNvPr id="668" name="Google Shape;668;p104"/>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669" name="Google Shape;669;p104"/>
          <p:cNvPicPr preferRelativeResize="0"/>
          <p:nvPr/>
        </p:nvPicPr>
        <p:blipFill>
          <a:blip r:embed="rId3">
            <a:alphaModFix/>
          </a:blip>
          <a:stretch>
            <a:fillRect/>
          </a:stretch>
        </p:blipFill>
        <p:spPr>
          <a:xfrm>
            <a:off x="1623150" y="977900"/>
            <a:ext cx="5897704" cy="31877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105"/>
          <p:cNvSpPr txBox="1"/>
          <p:nvPr>
            <p:ph type="title"/>
          </p:nvPr>
        </p:nvSpPr>
        <p:spPr>
          <a:xfrm>
            <a:off x="855300" y="0"/>
            <a:ext cx="7433400" cy="1017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Use Case Diagram</a:t>
            </a:r>
            <a:endParaRPr/>
          </a:p>
        </p:txBody>
      </p:sp>
      <p:sp>
        <p:nvSpPr>
          <p:cNvPr id="675" name="Google Shape;675;p105"/>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676" name="Google Shape;676;p105"/>
          <p:cNvPicPr preferRelativeResize="0"/>
          <p:nvPr/>
        </p:nvPicPr>
        <p:blipFill>
          <a:blip r:embed="rId3">
            <a:alphaModFix/>
          </a:blip>
          <a:stretch>
            <a:fillRect/>
          </a:stretch>
        </p:blipFill>
        <p:spPr>
          <a:xfrm>
            <a:off x="2179275" y="1017000"/>
            <a:ext cx="4785450" cy="33010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106"/>
          <p:cNvSpPr txBox="1"/>
          <p:nvPr>
            <p:ph type="title"/>
          </p:nvPr>
        </p:nvSpPr>
        <p:spPr>
          <a:xfrm>
            <a:off x="855300" y="0"/>
            <a:ext cx="7433400" cy="1017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User Interface</a:t>
            </a:r>
            <a:endParaRPr/>
          </a:p>
        </p:txBody>
      </p:sp>
      <p:sp>
        <p:nvSpPr>
          <p:cNvPr id="682" name="Google Shape;682;p106"/>
          <p:cNvSpPr txBox="1"/>
          <p:nvPr>
            <p:ph idx="1" type="body"/>
          </p:nvPr>
        </p:nvSpPr>
        <p:spPr>
          <a:xfrm>
            <a:off x="855250" y="1246300"/>
            <a:ext cx="4077600" cy="3033900"/>
          </a:xfrm>
          <a:prstGeom prst="rect">
            <a:avLst/>
          </a:prstGeom>
        </p:spPr>
        <p:txBody>
          <a:bodyPr anchorCtr="0" anchor="t" bIns="0" lIns="0" spcFirstLastPara="1" rIns="0" wrap="square" tIns="0">
            <a:noAutofit/>
          </a:bodyPr>
          <a:lstStyle/>
          <a:p>
            <a:pPr indent="-304800" lvl="0" marL="457200" rtl="0" algn="l">
              <a:spcBef>
                <a:spcPts val="0"/>
              </a:spcBef>
              <a:spcAft>
                <a:spcPts val="0"/>
              </a:spcAft>
              <a:buSzPts val="1200"/>
              <a:buChar char="●"/>
            </a:pPr>
            <a:r>
              <a:rPr lang="en" sz="1200"/>
              <a:t>The structure which we use in our project Disease Prediction using Machine learning.</a:t>
            </a:r>
            <a:endParaRPr sz="1200"/>
          </a:p>
          <a:p>
            <a:pPr indent="-304800" lvl="0" marL="457200" rtl="0" algn="l">
              <a:spcBef>
                <a:spcPts val="1000"/>
              </a:spcBef>
              <a:spcAft>
                <a:spcPts val="0"/>
              </a:spcAft>
              <a:buSzPts val="1200"/>
              <a:buChar char="●"/>
            </a:pPr>
            <a:r>
              <a:rPr lang="en" sz="1200"/>
              <a:t>The User Interface of this system consists of Python’s library interface called</a:t>
            </a:r>
            <a:r>
              <a:rPr b="1" lang="en" sz="1200">
                <a:latin typeface="Merriweather Sans"/>
                <a:ea typeface="Merriweather Sans"/>
                <a:cs typeface="Merriweather Sans"/>
                <a:sym typeface="Merriweather Sans"/>
              </a:rPr>
              <a:t> tkinter</a:t>
            </a:r>
            <a:r>
              <a:rPr lang="en" sz="1200"/>
              <a:t>.</a:t>
            </a:r>
            <a:endParaRPr sz="1200"/>
          </a:p>
          <a:p>
            <a:pPr indent="-304800" lvl="0" marL="457200" rtl="0" algn="l">
              <a:spcBef>
                <a:spcPts val="1000"/>
              </a:spcBef>
              <a:spcAft>
                <a:spcPts val="0"/>
              </a:spcAft>
              <a:buSzPts val="1200"/>
              <a:buChar char="●"/>
            </a:pPr>
            <a:r>
              <a:rPr lang="en" sz="1200"/>
              <a:t>It also consists of Database system where all the user related information is stored such as username, password, age, phone, email.</a:t>
            </a:r>
            <a:endParaRPr sz="1200"/>
          </a:p>
          <a:p>
            <a:pPr indent="-304800" lvl="0" marL="457200" rtl="0" algn="l">
              <a:spcBef>
                <a:spcPts val="1000"/>
              </a:spcBef>
              <a:spcAft>
                <a:spcPts val="0"/>
              </a:spcAft>
              <a:buSzPts val="1200"/>
              <a:buChar char="●"/>
            </a:pPr>
            <a:r>
              <a:rPr lang="en" sz="1200"/>
              <a:t>This  is the structure of the User Interface along with necessary implementations.</a:t>
            </a:r>
            <a:endParaRPr sz="1200"/>
          </a:p>
          <a:p>
            <a:pPr indent="0" lvl="0" marL="0" rtl="0" algn="l">
              <a:spcBef>
                <a:spcPts val="1000"/>
              </a:spcBef>
              <a:spcAft>
                <a:spcPts val="0"/>
              </a:spcAft>
              <a:buNone/>
            </a:pPr>
            <a:r>
              <a:t/>
            </a:r>
            <a:endParaRPr sz="1300"/>
          </a:p>
          <a:p>
            <a:pPr indent="0" lvl="0" marL="0" rtl="0" algn="l">
              <a:spcBef>
                <a:spcPts val="800"/>
              </a:spcBef>
              <a:spcAft>
                <a:spcPts val="800"/>
              </a:spcAft>
              <a:buNone/>
            </a:pPr>
            <a:r>
              <a:t/>
            </a:r>
            <a:endParaRPr sz="1300"/>
          </a:p>
        </p:txBody>
      </p:sp>
      <p:sp>
        <p:nvSpPr>
          <p:cNvPr id="683" name="Google Shape;683;p106"/>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684" name="Google Shape;684;p106"/>
          <p:cNvPicPr preferRelativeResize="0"/>
          <p:nvPr/>
        </p:nvPicPr>
        <p:blipFill>
          <a:blip r:embed="rId3">
            <a:alphaModFix/>
          </a:blip>
          <a:stretch>
            <a:fillRect/>
          </a:stretch>
        </p:blipFill>
        <p:spPr>
          <a:xfrm>
            <a:off x="6264025" y="869172"/>
            <a:ext cx="2024675" cy="3405153"/>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107"/>
          <p:cNvSpPr txBox="1"/>
          <p:nvPr>
            <p:ph type="title"/>
          </p:nvPr>
        </p:nvSpPr>
        <p:spPr>
          <a:xfrm>
            <a:off x="727650" y="525150"/>
            <a:ext cx="7688700" cy="535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Conclusion</a:t>
            </a:r>
            <a:endParaRPr/>
          </a:p>
        </p:txBody>
      </p:sp>
      <p:sp>
        <p:nvSpPr>
          <p:cNvPr id="690" name="Google Shape;690;p107"/>
          <p:cNvSpPr txBox="1"/>
          <p:nvPr>
            <p:ph idx="1" type="body"/>
          </p:nvPr>
        </p:nvSpPr>
        <p:spPr>
          <a:xfrm>
            <a:off x="729450" y="1360275"/>
            <a:ext cx="7688700" cy="3258900"/>
          </a:xfrm>
          <a:prstGeom prst="rect">
            <a:avLst/>
          </a:prstGeom>
        </p:spPr>
        <p:txBody>
          <a:bodyPr anchorCtr="0" anchor="t" bIns="0" lIns="0" spcFirstLastPara="1" rIns="0" wrap="square" tIns="0">
            <a:noAutofit/>
          </a:bodyPr>
          <a:lstStyle/>
          <a:p>
            <a:pPr indent="0" lvl="0" marL="0" rtl="0" algn="just">
              <a:spcBef>
                <a:spcPts val="0"/>
              </a:spcBef>
              <a:spcAft>
                <a:spcPts val="800"/>
              </a:spcAft>
              <a:buNone/>
            </a:pPr>
            <a:r>
              <a:rPr lang="en" sz="1400"/>
              <a:t>The main aim of this project is to predict the disease in accordance with symptoms put down by the patients with proper implementation of Machine Learning algorithm. In this project we have used one Machine Learning algorithm for prediction. It also stores the data entered by the user and the name of the disease the patient is suffering from in the Database which can be used as past record and will help in future for future treatment and thus contributing in easier health management. We have also created a GUI for better interaction with the system by users which is very easy to operate. This project shows that Machine Learning algorithm can be used to predict the disease easily with different parameters and models. In the end we can say that our system has no threshold of the users because everyone can use this system. Future Enhancement : Facility for modifying user detail,  Facilities for Backup creation, Can be done as Web page.</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5"/>
          <p:cNvSpPr txBox="1"/>
          <p:nvPr>
            <p:ph type="title"/>
          </p:nvPr>
        </p:nvSpPr>
        <p:spPr>
          <a:xfrm>
            <a:off x="855300" y="0"/>
            <a:ext cx="7433400" cy="1017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MVC Framework </a:t>
            </a:r>
            <a:endParaRPr/>
          </a:p>
        </p:txBody>
      </p:sp>
      <p:sp>
        <p:nvSpPr>
          <p:cNvPr id="259" name="Google Shape;259;p45"/>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60" name="Google Shape;260;p45"/>
          <p:cNvPicPr preferRelativeResize="0"/>
          <p:nvPr/>
        </p:nvPicPr>
        <p:blipFill>
          <a:blip r:embed="rId3">
            <a:alphaModFix/>
          </a:blip>
          <a:stretch>
            <a:fillRect/>
          </a:stretch>
        </p:blipFill>
        <p:spPr>
          <a:xfrm>
            <a:off x="1859625" y="1320688"/>
            <a:ext cx="5424660" cy="2502124"/>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108"/>
          <p:cNvSpPr txBox="1"/>
          <p:nvPr>
            <p:ph type="title"/>
          </p:nvPr>
        </p:nvSpPr>
        <p:spPr>
          <a:xfrm>
            <a:off x="855300" y="0"/>
            <a:ext cx="7433400" cy="1017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References</a:t>
            </a:r>
            <a:endParaRPr/>
          </a:p>
        </p:txBody>
      </p:sp>
      <p:sp>
        <p:nvSpPr>
          <p:cNvPr id="696" name="Google Shape;696;p108"/>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97" name="Google Shape;697;p108"/>
          <p:cNvSpPr txBox="1"/>
          <p:nvPr>
            <p:ph idx="1" type="body"/>
          </p:nvPr>
        </p:nvSpPr>
        <p:spPr>
          <a:xfrm>
            <a:off x="463150" y="1054800"/>
            <a:ext cx="8217600" cy="3033900"/>
          </a:xfrm>
          <a:prstGeom prst="rect">
            <a:avLst/>
          </a:prstGeom>
        </p:spPr>
        <p:txBody>
          <a:bodyPr anchorCtr="0" anchor="t" bIns="0" lIns="0" spcFirstLastPara="1" rIns="0" wrap="square" tIns="0">
            <a:noAutofit/>
          </a:bodyPr>
          <a:lstStyle/>
          <a:p>
            <a:pPr indent="-292100" lvl="0" marL="914400" rtl="0" algn="l">
              <a:spcBef>
                <a:spcPts val="1000"/>
              </a:spcBef>
              <a:spcAft>
                <a:spcPts val="0"/>
              </a:spcAft>
              <a:buSzPts val="1000"/>
              <a:buChar char="●"/>
            </a:pPr>
            <a:r>
              <a:rPr lang="en" sz="1000"/>
              <a:t>Anjan Nikhil Repaka, Sai Deepak Ravikanti, Ramya G Franklin, ”Design And Implementation Heart Disease Prediction Using Naives Bayesian”, International Conference on Trends in Electronics and Information(ICOEI 2019).</a:t>
            </a:r>
            <a:endParaRPr sz="1000"/>
          </a:p>
          <a:p>
            <a:pPr indent="-292100" lvl="0" marL="914400" rtl="0" algn="l">
              <a:spcBef>
                <a:spcPts val="1000"/>
              </a:spcBef>
              <a:spcAft>
                <a:spcPts val="0"/>
              </a:spcAft>
              <a:buSzPts val="1000"/>
              <a:buChar char="●"/>
            </a:pPr>
            <a:r>
              <a:rPr lang="en" sz="1000"/>
              <a:t>Fahd Saleh Alotaibi,” Implementation of Machine Learning Model to Predict Heart Failure Disease”, (IJACSA) International Journal of Advanced Computer Science and Applications, Vol. 10, 2019.</a:t>
            </a:r>
            <a:endParaRPr sz="1000"/>
          </a:p>
          <a:p>
            <a:pPr indent="-292100" lvl="0" marL="914400" rtl="0" algn="l">
              <a:spcBef>
                <a:spcPts val="1000"/>
              </a:spcBef>
              <a:spcAft>
                <a:spcPts val="0"/>
              </a:spcAft>
              <a:buSzPts val="1000"/>
              <a:buChar char="●"/>
            </a:pPr>
            <a:r>
              <a:rPr lang="en" sz="1000"/>
              <a:t>M. Chen, Y. Hao, K. Hwang, L. Wang, and L. Wang, “Disease prediction by machine learning over big data from healthcare communities”,  IEEE Access, vol. 5, 2017.</a:t>
            </a:r>
            <a:endParaRPr sz="1000"/>
          </a:p>
          <a:p>
            <a:pPr indent="-292100" lvl="0" marL="914400" rtl="0" algn="l">
              <a:spcBef>
                <a:spcPts val="1000"/>
              </a:spcBef>
              <a:spcAft>
                <a:spcPts val="0"/>
              </a:spcAft>
              <a:buSzPts val="1000"/>
              <a:buChar char="●"/>
            </a:pPr>
            <a:r>
              <a:rPr lang="en" sz="1000"/>
              <a:t>Ajinkya Kunjir, Harshal Sawant, Nuzhat F.Shaikh, “Data Mining and Visualization for prediction of Multiple Diseases in Healthcare”,  in IEEE big data analytics and computational intelligence, 2017.</a:t>
            </a:r>
            <a:endParaRPr sz="1000"/>
          </a:p>
          <a:p>
            <a:pPr indent="-292100" lvl="0" marL="914400" rtl="0" algn="l">
              <a:spcBef>
                <a:spcPts val="1000"/>
              </a:spcBef>
              <a:spcAft>
                <a:spcPts val="0"/>
              </a:spcAft>
              <a:buSzPts val="1000"/>
              <a:buChar char="●"/>
            </a:pPr>
            <a:r>
              <a:rPr lang="en" sz="1000"/>
              <a:t>B. Qian, X. Wang, N. Cao, H. Li, and Y.-G. Jiang, “ A relative similarity based method for interactive patient risk prediction”,  Data Mining Knowl.Discovery, vol. 29, 2015.</a:t>
            </a:r>
            <a:endParaRPr sz="1000"/>
          </a:p>
          <a:p>
            <a:pPr indent="-292100" lvl="0" marL="914400" rtl="0" algn="l">
              <a:spcBef>
                <a:spcPts val="1000"/>
              </a:spcBef>
              <a:spcAft>
                <a:spcPts val="0"/>
              </a:spcAft>
              <a:buSzPts val="1000"/>
              <a:buChar char="●"/>
            </a:pPr>
            <a:r>
              <a:rPr lang="en" sz="1000"/>
              <a:t>IM. Chen, Y. Ma, Y. Li, D. Wu, Y. Zhang, and C. Youn, “ Wearable 2.0: Enable human-cloud integration in next generation healthcare system”,  IEEE Commun. , vol. 55, Jan. 2017.</a:t>
            </a:r>
            <a:endParaRPr sz="1000"/>
          </a:p>
          <a:p>
            <a:pPr indent="-292100" lvl="0" marL="914400" rtl="0" algn="l">
              <a:spcBef>
                <a:spcPts val="1000"/>
              </a:spcBef>
              <a:spcAft>
                <a:spcPts val="0"/>
              </a:spcAft>
              <a:buSzPts val="1000"/>
              <a:buChar char="●"/>
            </a:pPr>
            <a:r>
              <a:rPr lang="en" sz="1000"/>
              <a:t>S. Jadhav, R. Kasar, N. Lade, M. Patil, and S. Kolte, “Disease Prediction by Machine Learning from Healthcare Communities,” International Journal of Scientific Research in Science and Technology, 2019.</a:t>
            </a:r>
            <a:endParaRPr sz="10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109"/>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703" name="Google Shape;703;p109"/>
          <p:cNvPicPr preferRelativeResize="0"/>
          <p:nvPr/>
        </p:nvPicPr>
        <p:blipFill>
          <a:blip r:embed="rId3">
            <a:alphaModFix/>
          </a:blip>
          <a:stretch>
            <a:fillRect/>
          </a:stretch>
        </p:blipFill>
        <p:spPr>
          <a:xfrm>
            <a:off x="4709100" y="651838"/>
            <a:ext cx="3973726" cy="3839824"/>
          </a:xfrm>
          <a:prstGeom prst="rect">
            <a:avLst/>
          </a:prstGeom>
          <a:noFill/>
          <a:ln>
            <a:noFill/>
          </a:ln>
        </p:spPr>
      </p:pic>
      <p:sp>
        <p:nvSpPr>
          <p:cNvPr id="704" name="Google Shape;704;p109"/>
          <p:cNvSpPr txBox="1"/>
          <p:nvPr/>
        </p:nvSpPr>
        <p:spPr>
          <a:xfrm>
            <a:off x="861125" y="1632900"/>
            <a:ext cx="4118700" cy="1877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500">
                <a:solidFill>
                  <a:schemeClr val="lt1"/>
                </a:solidFill>
                <a:latin typeface="Abril Fatface"/>
                <a:ea typeface="Abril Fatface"/>
                <a:cs typeface="Abril Fatface"/>
                <a:sym typeface="Abril Fatface"/>
              </a:rPr>
              <a:t>Thank You!!</a:t>
            </a:r>
            <a:endParaRPr sz="5500">
              <a:solidFill>
                <a:schemeClr val="lt1"/>
              </a:solidFill>
              <a:latin typeface="Abril Fatface"/>
              <a:ea typeface="Abril Fatface"/>
              <a:cs typeface="Abril Fatface"/>
              <a:sym typeface="Abril Fatfac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B2B"/>
        </a:solidFill>
      </p:bgPr>
    </p:bg>
    <p:spTree>
      <p:nvGrpSpPr>
        <p:cNvPr id="264" name="Shape 264"/>
        <p:cNvGrpSpPr/>
        <p:nvPr/>
      </p:nvGrpSpPr>
      <p:grpSpPr>
        <a:xfrm>
          <a:off x="0" y="0"/>
          <a:ext cx="0" cy="0"/>
          <a:chOff x="0" y="0"/>
          <a:chExt cx="0" cy="0"/>
        </a:xfrm>
      </p:grpSpPr>
      <p:sp>
        <p:nvSpPr>
          <p:cNvPr id="265" name="Google Shape;265;p46"/>
          <p:cNvSpPr txBox="1"/>
          <p:nvPr>
            <p:ph type="title"/>
          </p:nvPr>
        </p:nvSpPr>
        <p:spPr>
          <a:xfrm>
            <a:off x="727650" y="5251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View </a:t>
            </a:r>
            <a:endParaRPr>
              <a:solidFill>
                <a:schemeClr val="lt1"/>
              </a:solidFill>
            </a:endParaRPr>
          </a:p>
        </p:txBody>
      </p:sp>
      <p:sp>
        <p:nvSpPr>
          <p:cNvPr id="266" name="Google Shape;266;p46"/>
          <p:cNvSpPr txBox="1"/>
          <p:nvPr/>
        </p:nvSpPr>
        <p:spPr>
          <a:xfrm>
            <a:off x="727650" y="1205350"/>
            <a:ext cx="28950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CC7832"/>
                </a:solidFill>
                <a:highlight>
                  <a:srgbClr val="2B2B2B"/>
                </a:highlight>
                <a:latin typeface="Courier New"/>
                <a:ea typeface="Courier New"/>
                <a:cs typeface="Courier New"/>
                <a:sym typeface="Courier New"/>
              </a:rPr>
              <a:t>import </a:t>
            </a:r>
            <a:r>
              <a:rPr lang="en" sz="1000">
                <a:solidFill>
                  <a:srgbClr val="A9B7C6"/>
                </a:solidFill>
                <a:highlight>
                  <a:srgbClr val="2B2B2B"/>
                </a:highlight>
                <a:latin typeface="Courier New"/>
                <a:ea typeface="Courier New"/>
                <a:cs typeface="Courier New"/>
                <a:sym typeface="Courier New"/>
              </a:rPr>
              <a:t>tkinter </a:t>
            </a:r>
            <a:r>
              <a:rPr lang="en" sz="1000">
                <a:solidFill>
                  <a:srgbClr val="CC7832"/>
                </a:solidFill>
                <a:highlight>
                  <a:srgbClr val="2B2B2B"/>
                </a:highlight>
                <a:latin typeface="Courier New"/>
                <a:ea typeface="Courier New"/>
                <a:cs typeface="Courier New"/>
                <a:sym typeface="Courier New"/>
              </a:rPr>
              <a:t>as </a:t>
            </a:r>
            <a:r>
              <a:rPr lang="en" sz="1000">
                <a:solidFill>
                  <a:srgbClr val="A9B7C6"/>
                </a:solidFill>
                <a:highlight>
                  <a:srgbClr val="2B2B2B"/>
                </a:highlight>
                <a:latin typeface="Courier New"/>
                <a:ea typeface="Courier New"/>
                <a:cs typeface="Courier New"/>
                <a:sym typeface="Courier New"/>
              </a:rPr>
              <a:t>tk</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CC7832"/>
                </a:solidFill>
                <a:highlight>
                  <a:srgbClr val="2B2B2B"/>
                </a:highlight>
                <a:latin typeface="Courier New"/>
                <a:ea typeface="Courier New"/>
                <a:cs typeface="Courier New"/>
                <a:sym typeface="Courier New"/>
              </a:rPr>
              <a:t>class </a:t>
            </a:r>
            <a:r>
              <a:rPr lang="en" sz="1000">
                <a:solidFill>
                  <a:srgbClr val="A9B7C6"/>
                </a:solidFill>
                <a:highlight>
                  <a:srgbClr val="2B2B2B"/>
                </a:highlight>
                <a:latin typeface="Courier New"/>
                <a:ea typeface="Courier New"/>
                <a:cs typeface="Courier New"/>
                <a:sym typeface="Courier New"/>
              </a:rPr>
              <a:t>View(tk.Frame):</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BBB529"/>
                </a:solidFill>
                <a:highlight>
                  <a:srgbClr val="2B2B2B"/>
                </a:highlight>
                <a:latin typeface="Courier New"/>
                <a:ea typeface="Courier New"/>
                <a:cs typeface="Courier New"/>
                <a:sym typeface="Courier New"/>
              </a:rPr>
              <a:t>@abstractmethod</a:t>
            </a:r>
            <a:endParaRPr sz="1000">
              <a:solidFill>
                <a:srgbClr val="BBB529"/>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BBB529"/>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def </a:t>
            </a:r>
            <a:r>
              <a:rPr lang="en" sz="1000">
                <a:solidFill>
                  <a:srgbClr val="FFC66D"/>
                </a:solidFill>
                <a:highlight>
                  <a:srgbClr val="2B2B2B"/>
                </a:highlight>
                <a:latin typeface="Courier New"/>
                <a:ea typeface="Courier New"/>
                <a:cs typeface="Courier New"/>
                <a:sym typeface="Courier New"/>
              </a:rPr>
              <a:t>create_view</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raise </a:t>
            </a:r>
            <a:r>
              <a:rPr lang="en" sz="1000">
                <a:solidFill>
                  <a:srgbClr val="8888C6"/>
                </a:solidFill>
                <a:highlight>
                  <a:srgbClr val="2B2B2B"/>
                </a:highlight>
                <a:latin typeface="Courier New"/>
                <a:ea typeface="Courier New"/>
                <a:cs typeface="Courier New"/>
                <a:sym typeface="Courier New"/>
              </a:rPr>
              <a:t>NotImplementedError</a:t>
            </a:r>
            <a:endParaRPr>
              <a:latin typeface="Lato"/>
              <a:ea typeface="Lato"/>
              <a:cs typeface="Lato"/>
              <a:sym typeface="Lato"/>
            </a:endParaRPr>
          </a:p>
        </p:txBody>
      </p:sp>
      <p:sp>
        <p:nvSpPr>
          <p:cNvPr id="267" name="Google Shape;267;p46"/>
          <p:cNvSpPr txBox="1"/>
          <p:nvPr/>
        </p:nvSpPr>
        <p:spPr>
          <a:xfrm>
            <a:off x="727650" y="2190750"/>
            <a:ext cx="82074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CC7832"/>
                </a:solidFill>
                <a:highlight>
                  <a:srgbClr val="2B2B2B"/>
                </a:highlight>
                <a:latin typeface="Courier New"/>
                <a:ea typeface="Courier New"/>
                <a:cs typeface="Courier New"/>
                <a:sym typeface="Courier New"/>
              </a:rPr>
              <a:t>class </a:t>
            </a:r>
            <a:r>
              <a:rPr lang="en" sz="1000">
                <a:solidFill>
                  <a:srgbClr val="A9B7C6"/>
                </a:solidFill>
                <a:highlight>
                  <a:srgbClr val="2B2B2B"/>
                </a:highlight>
                <a:latin typeface="Courier New"/>
                <a:ea typeface="Courier New"/>
                <a:cs typeface="Courier New"/>
                <a:sym typeface="Courier New"/>
              </a:rPr>
              <a:t>Login(View):</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def </a:t>
            </a:r>
            <a:r>
              <a:rPr lang="en" sz="1000">
                <a:solidFill>
                  <a:srgbClr val="B200B2"/>
                </a:solidFill>
                <a:highlight>
                  <a:srgbClr val="2B2B2B"/>
                </a:highlight>
                <a:latin typeface="Courier New"/>
                <a:ea typeface="Courier New"/>
                <a:cs typeface="Courier New"/>
                <a:sym typeface="Courier New"/>
              </a:rPr>
              <a:t>__init__</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master=</a:t>
            </a:r>
            <a:r>
              <a:rPr lang="en" sz="1000">
                <a:solidFill>
                  <a:srgbClr val="CC7832"/>
                </a:solidFill>
                <a:highlight>
                  <a:srgbClr val="2B2B2B"/>
                </a:highlight>
                <a:latin typeface="Courier New"/>
                <a:ea typeface="Courier New"/>
                <a:cs typeface="Courier New"/>
                <a:sym typeface="Courier New"/>
              </a:rPr>
              <a:t>None</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8888C6"/>
                </a:solidFill>
                <a:highlight>
                  <a:srgbClr val="2B2B2B"/>
                </a:highlight>
                <a:latin typeface="Courier New"/>
                <a:ea typeface="Courier New"/>
                <a:cs typeface="Courier New"/>
                <a:sym typeface="Courier New"/>
              </a:rPr>
              <a:t>super</a:t>
            </a:r>
            <a:r>
              <a:rPr lang="en" sz="1000">
                <a:solidFill>
                  <a:srgbClr val="A9B7C6"/>
                </a:solidFill>
                <a:highlight>
                  <a:srgbClr val="2B2B2B"/>
                </a:highlight>
                <a:latin typeface="Courier New"/>
                <a:ea typeface="Courier New"/>
                <a:cs typeface="Courier New"/>
                <a:sym typeface="Courier New"/>
              </a:rPr>
              <a:t>().</a:t>
            </a:r>
            <a:r>
              <a:rPr lang="en" sz="1000">
                <a:solidFill>
                  <a:srgbClr val="B200B2"/>
                </a:solidFill>
                <a:highlight>
                  <a:srgbClr val="2B2B2B"/>
                </a:highlight>
                <a:latin typeface="Courier New"/>
                <a:ea typeface="Courier New"/>
                <a:cs typeface="Courier New"/>
                <a:sym typeface="Courier New"/>
              </a:rPr>
              <a:t>__init__</a:t>
            </a:r>
            <a:r>
              <a:rPr lang="en" sz="1000">
                <a:solidFill>
                  <a:srgbClr val="A9B7C6"/>
                </a:solidFill>
                <a:highlight>
                  <a:srgbClr val="2B2B2B"/>
                </a:highlight>
                <a:latin typeface="Courier New"/>
                <a:ea typeface="Courier New"/>
                <a:cs typeface="Courier New"/>
                <a:sym typeface="Courier New"/>
              </a:rPr>
              <a:t>(master)</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.master = master</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.entries = {}</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.buttons = {}</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def </a:t>
            </a:r>
            <a:r>
              <a:rPr lang="en" sz="1000">
                <a:solidFill>
                  <a:srgbClr val="FFC66D"/>
                </a:solidFill>
                <a:highlight>
                  <a:srgbClr val="2B2B2B"/>
                </a:highlight>
                <a:latin typeface="Courier New"/>
                <a:ea typeface="Courier New"/>
                <a:cs typeface="Courier New"/>
                <a:sym typeface="Courier New"/>
              </a:rPr>
              <a:t>create_view</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control_frame = tk.LabelFrame(</a:t>
            </a:r>
            <a:r>
              <a:rPr lang="en" sz="1000">
                <a:solidFill>
                  <a:srgbClr val="AA4926"/>
                </a:solidFill>
                <a:highlight>
                  <a:srgbClr val="2B2B2B"/>
                </a:highlight>
                <a:latin typeface="Courier New"/>
                <a:ea typeface="Courier New"/>
                <a:cs typeface="Courier New"/>
                <a:sym typeface="Courier New"/>
              </a:rPr>
              <a:t>master</a:t>
            </a:r>
            <a:r>
              <a:rPr lang="en" sz="1000">
                <a:solidFill>
                  <a:srgbClr val="CC7832"/>
                </a:solidFill>
                <a:highlight>
                  <a:srgbClr val="2B2B2B"/>
                </a:highlight>
                <a:latin typeface="Courier New"/>
                <a:ea typeface="Courier New"/>
                <a:cs typeface="Courier New"/>
                <a:sym typeface="Courier New"/>
              </a:rPr>
              <a:t>, </a:t>
            </a:r>
            <a:r>
              <a:rPr lang="en" sz="1000">
                <a:solidFill>
                  <a:srgbClr val="AA4926"/>
                </a:solidFill>
                <a:highlight>
                  <a:srgbClr val="2B2B2B"/>
                </a:highlight>
                <a:latin typeface="Courier New"/>
                <a:ea typeface="Courier New"/>
                <a:cs typeface="Courier New"/>
                <a:sym typeface="Courier New"/>
              </a:rPr>
              <a:t>text</a:t>
            </a:r>
            <a:r>
              <a:rPr lang="en" sz="1000">
                <a:solidFill>
                  <a:srgbClr val="A9B7C6"/>
                </a:solidFill>
                <a:highlight>
                  <a:srgbClr val="2B2B2B"/>
                </a:highlight>
                <a:latin typeface="Courier New"/>
                <a:ea typeface="Courier New"/>
                <a:cs typeface="Courier New"/>
                <a:sym typeface="Courier New"/>
              </a:rPr>
              <a:t>=</a:t>
            </a:r>
            <a:r>
              <a:rPr lang="en" sz="1000">
                <a:solidFill>
                  <a:srgbClr val="6A8759"/>
                </a:solidFill>
                <a:highlight>
                  <a:srgbClr val="2B2B2B"/>
                </a:highlight>
                <a:latin typeface="Courier New"/>
                <a:ea typeface="Courier New"/>
                <a:cs typeface="Courier New"/>
                <a:sym typeface="Courier New"/>
              </a:rPr>
              <a:t>"Login"</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.create_entry(control_frame</a:t>
            </a:r>
            <a:r>
              <a:rPr lang="en" sz="1000">
                <a:solidFill>
                  <a:srgbClr val="CC7832"/>
                </a:solidFill>
                <a:highlight>
                  <a:srgbClr val="2B2B2B"/>
                </a:highlight>
                <a:latin typeface="Courier New"/>
                <a:ea typeface="Courier New"/>
                <a:cs typeface="Courier New"/>
                <a:sym typeface="Courier New"/>
              </a:rPr>
              <a:t>, </a:t>
            </a:r>
            <a:r>
              <a:rPr lang="en" sz="1000">
                <a:solidFill>
                  <a:srgbClr val="6A8759"/>
                </a:solidFill>
                <a:highlight>
                  <a:srgbClr val="2B2B2B"/>
                </a:highlight>
                <a:latin typeface="Courier New"/>
                <a:ea typeface="Courier New"/>
                <a:cs typeface="Courier New"/>
                <a:sym typeface="Courier New"/>
              </a:rPr>
              <a:t>"User Name :"</a:t>
            </a:r>
            <a:r>
              <a:rPr lang="en" sz="1000">
                <a:solidFill>
                  <a:srgbClr val="CC7832"/>
                </a:solidFill>
                <a:highlight>
                  <a:srgbClr val="2B2B2B"/>
                </a:highlight>
                <a:latin typeface="Courier New"/>
                <a:ea typeface="Courier New"/>
                <a:cs typeface="Courier New"/>
                <a:sym typeface="Courier New"/>
              </a:rPr>
              <a:t>, </a:t>
            </a:r>
            <a:r>
              <a:rPr lang="en" sz="1000">
                <a:solidFill>
                  <a:srgbClr val="AA4926"/>
                </a:solidFill>
                <a:highlight>
                  <a:srgbClr val="2B2B2B"/>
                </a:highlight>
                <a:latin typeface="Courier New"/>
                <a:ea typeface="Courier New"/>
                <a:cs typeface="Courier New"/>
                <a:sym typeface="Courier New"/>
              </a:rPr>
              <a:t>row</a:t>
            </a:r>
            <a:r>
              <a:rPr lang="en" sz="1000">
                <a:solidFill>
                  <a:srgbClr val="A9B7C6"/>
                </a:solidFill>
                <a:highlight>
                  <a:srgbClr val="2B2B2B"/>
                </a:highlight>
                <a:latin typeface="Courier New"/>
                <a:ea typeface="Courier New"/>
                <a:cs typeface="Courier New"/>
                <a:sym typeface="Courier New"/>
              </a:rPr>
              <a:t>=</a:t>
            </a:r>
            <a:r>
              <a:rPr lang="en" sz="1000">
                <a:solidFill>
                  <a:srgbClr val="6897BB"/>
                </a:solidFill>
                <a:highlight>
                  <a:srgbClr val="2B2B2B"/>
                </a:highlight>
                <a:latin typeface="Courier New"/>
                <a:ea typeface="Courier New"/>
                <a:cs typeface="Courier New"/>
                <a:sym typeface="Courier New"/>
              </a:rPr>
              <a:t>1</a:t>
            </a:r>
            <a:r>
              <a:rPr lang="en" sz="1000">
                <a:solidFill>
                  <a:srgbClr val="CC7832"/>
                </a:solidFill>
                <a:highlight>
                  <a:srgbClr val="2B2B2B"/>
                </a:highlight>
                <a:latin typeface="Courier New"/>
                <a:ea typeface="Courier New"/>
                <a:cs typeface="Courier New"/>
                <a:sym typeface="Courier New"/>
              </a:rPr>
              <a:t>, </a:t>
            </a:r>
            <a:r>
              <a:rPr lang="en" sz="1000">
                <a:solidFill>
                  <a:srgbClr val="AA4926"/>
                </a:solidFill>
                <a:highlight>
                  <a:srgbClr val="2B2B2B"/>
                </a:highlight>
                <a:latin typeface="Courier New"/>
                <a:ea typeface="Courier New"/>
                <a:cs typeface="Courier New"/>
                <a:sym typeface="Courier New"/>
              </a:rPr>
              <a:t>column</a:t>
            </a:r>
            <a:r>
              <a:rPr lang="en" sz="1000">
                <a:solidFill>
                  <a:srgbClr val="A9B7C6"/>
                </a:solidFill>
                <a:highlight>
                  <a:srgbClr val="2B2B2B"/>
                </a:highlight>
                <a:latin typeface="Courier New"/>
                <a:ea typeface="Courier New"/>
                <a:cs typeface="Courier New"/>
                <a:sym typeface="Courier New"/>
              </a:rPr>
              <a:t>=</a:t>
            </a:r>
            <a:r>
              <a:rPr lang="en" sz="1000">
                <a:solidFill>
                  <a:srgbClr val="6897BB"/>
                </a:solidFill>
                <a:highlight>
                  <a:srgbClr val="2B2B2B"/>
                </a:highlight>
                <a:latin typeface="Courier New"/>
                <a:ea typeface="Courier New"/>
                <a:cs typeface="Courier New"/>
                <a:sym typeface="Courier New"/>
              </a:rPr>
              <a:t>0</a:t>
            </a:r>
            <a:r>
              <a:rPr lang="en" sz="1000">
                <a:solidFill>
                  <a:srgbClr val="CC7832"/>
                </a:solidFill>
                <a:highlight>
                  <a:srgbClr val="2B2B2B"/>
                </a:highlight>
                <a:latin typeface="Courier New"/>
                <a:ea typeface="Courier New"/>
                <a:cs typeface="Courier New"/>
                <a:sym typeface="Courier New"/>
              </a:rPr>
              <a:t>, </a:t>
            </a:r>
            <a:r>
              <a:rPr lang="en" sz="1000">
                <a:solidFill>
                  <a:srgbClr val="AA4926"/>
                </a:solidFill>
                <a:highlight>
                  <a:srgbClr val="2B2B2B"/>
                </a:highlight>
                <a:latin typeface="Courier New"/>
                <a:ea typeface="Courier New"/>
                <a:cs typeface="Courier New"/>
                <a:sym typeface="Courier New"/>
              </a:rPr>
              <a:t>textvar</a:t>
            </a:r>
            <a:r>
              <a:rPr lang="en" sz="1000">
                <a:solidFill>
                  <a:srgbClr val="A9B7C6"/>
                </a:solidFill>
                <a:highlight>
                  <a:srgbClr val="2B2B2B"/>
                </a:highlight>
                <a:latin typeface="Courier New"/>
                <a:ea typeface="Courier New"/>
                <a:cs typeface="Courier New"/>
                <a:sym typeface="Courier New"/>
              </a:rPr>
              <a:t>=tk.StringVar())</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.create_entry(control_frame</a:t>
            </a:r>
            <a:r>
              <a:rPr lang="en" sz="1000">
                <a:solidFill>
                  <a:srgbClr val="CC7832"/>
                </a:solidFill>
                <a:highlight>
                  <a:srgbClr val="2B2B2B"/>
                </a:highlight>
                <a:latin typeface="Courier New"/>
                <a:ea typeface="Courier New"/>
                <a:cs typeface="Courier New"/>
                <a:sym typeface="Courier New"/>
              </a:rPr>
              <a:t>, </a:t>
            </a:r>
            <a:r>
              <a:rPr lang="en" sz="1000">
                <a:solidFill>
                  <a:srgbClr val="6A8759"/>
                </a:solidFill>
                <a:highlight>
                  <a:srgbClr val="2B2B2B"/>
                </a:highlight>
                <a:latin typeface="Courier New"/>
                <a:ea typeface="Courier New"/>
                <a:cs typeface="Courier New"/>
                <a:sym typeface="Courier New"/>
              </a:rPr>
              <a:t>"Password :"</a:t>
            </a:r>
            <a:r>
              <a:rPr lang="en" sz="1000">
                <a:solidFill>
                  <a:srgbClr val="CC7832"/>
                </a:solidFill>
                <a:highlight>
                  <a:srgbClr val="2B2B2B"/>
                </a:highlight>
                <a:latin typeface="Courier New"/>
                <a:ea typeface="Courier New"/>
                <a:cs typeface="Courier New"/>
                <a:sym typeface="Courier New"/>
              </a:rPr>
              <a:t>, </a:t>
            </a:r>
            <a:r>
              <a:rPr lang="en" sz="1000">
                <a:solidFill>
                  <a:srgbClr val="AA4926"/>
                </a:solidFill>
                <a:highlight>
                  <a:srgbClr val="2B2B2B"/>
                </a:highlight>
                <a:latin typeface="Courier New"/>
                <a:ea typeface="Courier New"/>
                <a:cs typeface="Courier New"/>
                <a:sym typeface="Courier New"/>
              </a:rPr>
              <a:t>row</a:t>
            </a:r>
            <a:r>
              <a:rPr lang="en" sz="1000">
                <a:solidFill>
                  <a:srgbClr val="A9B7C6"/>
                </a:solidFill>
                <a:highlight>
                  <a:srgbClr val="2B2B2B"/>
                </a:highlight>
                <a:latin typeface="Courier New"/>
                <a:ea typeface="Courier New"/>
                <a:cs typeface="Courier New"/>
                <a:sym typeface="Courier New"/>
              </a:rPr>
              <a:t>=</a:t>
            </a:r>
            <a:r>
              <a:rPr lang="en" sz="1000">
                <a:solidFill>
                  <a:srgbClr val="6897BB"/>
                </a:solidFill>
                <a:highlight>
                  <a:srgbClr val="2B2B2B"/>
                </a:highlight>
                <a:latin typeface="Courier New"/>
                <a:ea typeface="Courier New"/>
                <a:cs typeface="Courier New"/>
                <a:sym typeface="Courier New"/>
              </a:rPr>
              <a:t>2</a:t>
            </a:r>
            <a:r>
              <a:rPr lang="en" sz="1000">
                <a:solidFill>
                  <a:srgbClr val="CC7832"/>
                </a:solidFill>
                <a:highlight>
                  <a:srgbClr val="2B2B2B"/>
                </a:highlight>
                <a:latin typeface="Courier New"/>
                <a:ea typeface="Courier New"/>
                <a:cs typeface="Courier New"/>
                <a:sym typeface="Courier New"/>
              </a:rPr>
              <a:t>, </a:t>
            </a:r>
            <a:r>
              <a:rPr lang="en" sz="1000">
                <a:solidFill>
                  <a:srgbClr val="AA4926"/>
                </a:solidFill>
                <a:highlight>
                  <a:srgbClr val="2B2B2B"/>
                </a:highlight>
                <a:latin typeface="Courier New"/>
                <a:ea typeface="Courier New"/>
                <a:cs typeface="Courier New"/>
                <a:sym typeface="Courier New"/>
              </a:rPr>
              <a:t>column</a:t>
            </a:r>
            <a:r>
              <a:rPr lang="en" sz="1000">
                <a:solidFill>
                  <a:srgbClr val="A9B7C6"/>
                </a:solidFill>
                <a:highlight>
                  <a:srgbClr val="2B2B2B"/>
                </a:highlight>
                <a:latin typeface="Courier New"/>
                <a:ea typeface="Courier New"/>
                <a:cs typeface="Courier New"/>
                <a:sym typeface="Courier New"/>
              </a:rPr>
              <a:t>=</a:t>
            </a:r>
            <a:r>
              <a:rPr lang="en" sz="1000">
                <a:solidFill>
                  <a:srgbClr val="6897BB"/>
                </a:solidFill>
                <a:highlight>
                  <a:srgbClr val="2B2B2B"/>
                </a:highlight>
                <a:latin typeface="Courier New"/>
                <a:ea typeface="Courier New"/>
                <a:cs typeface="Courier New"/>
                <a:sym typeface="Courier New"/>
              </a:rPr>
              <a:t>0</a:t>
            </a:r>
            <a:r>
              <a:rPr lang="en" sz="1000">
                <a:solidFill>
                  <a:srgbClr val="CC7832"/>
                </a:solidFill>
                <a:highlight>
                  <a:srgbClr val="2B2B2B"/>
                </a:highlight>
                <a:latin typeface="Courier New"/>
                <a:ea typeface="Courier New"/>
                <a:cs typeface="Courier New"/>
                <a:sym typeface="Courier New"/>
              </a:rPr>
              <a:t>, </a:t>
            </a:r>
            <a:r>
              <a:rPr lang="en" sz="1000">
                <a:solidFill>
                  <a:srgbClr val="AA4926"/>
                </a:solidFill>
                <a:highlight>
                  <a:srgbClr val="2B2B2B"/>
                </a:highlight>
                <a:latin typeface="Courier New"/>
                <a:ea typeface="Courier New"/>
                <a:cs typeface="Courier New"/>
                <a:sym typeface="Courier New"/>
              </a:rPr>
              <a:t>textvar</a:t>
            </a:r>
            <a:r>
              <a:rPr lang="en" sz="1000">
                <a:solidFill>
                  <a:srgbClr val="A9B7C6"/>
                </a:solidFill>
                <a:highlight>
                  <a:srgbClr val="2B2B2B"/>
                </a:highlight>
                <a:latin typeface="Courier New"/>
                <a:ea typeface="Courier New"/>
                <a:cs typeface="Courier New"/>
                <a:sym typeface="Courier New"/>
              </a:rPr>
              <a:t>=tk.StringVar())</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.create_button(control_frame</a:t>
            </a:r>
            <a:r>
              <a:rPr lang="en" sz="1000">
                <a:solidFill>
                  <a:srgbClr val="CC7832"/>
                </a:solidFill>
                <a:highlight>
                  <a:srgbClr val="2B2B2B"/>
                </a:highlight>
                <a:latin typeface="Courier New"/>
                <a:ea typeface="Courier New"/>
                <a:cs typeface="Courier New"/>
                <a:sym typeface="Courier New"/>
              </a:rPr>
              <a:t>, </a:t>
            </a:r>
            <a:r>
              <a:rPr lang="en" sz="1000">
                <a:solidFill>
                  <a:srgbClr val="6A8759"/>
                </a:solidFill>
                <a:highlight>
                  <a:srgbClr val="2B2B2B"/>
                </a:highlight>
                <a:latin typeface="Courier New"/>
                <a:ea typeface="Courier New"/>
                <a:cs typeface="Courier New"/>
                <a:sym typeface="Courier New"/>
              </a:rPr>
              <a:t>"Login"</a:t>
            </a:r>
            <a:r>
              <a:rPr lang="en" sz="1000">
                <a:solidFill>
                  <a:srgbClr val="CC7832"/>
                </a:solidFill>
                <a:highlight>
                  <a:srgbClr val="2B2B2B"/>
                </a:highlight>
                <a:latin typeface="Courier New"/>
                <a:ea typeface="Courier New"/>
                <a:cs typeface="Courier New"/>
                <a:sym typeface="Courier New"/>
              </a:rPr>
              <a:t>, </a:t>
            </a:r>
            <a:r>
              <a:rPr lang="en" sz="1000">
                <a:solidFill>
                  <a:srgbClr val="AA4926"/>
                </a:solidFill>
                <a:highlight>
                  <a:srgbClr val="2B2B2B"/>
                </a:highlight>
                <a:latin typeface="Courier New"/>
                <a:ea typeface="Courier New"/>
                <a:cs typeface="Courier New"/>
                <a:sym typeface="Courier New"/>
              </a:rPr>
              <a:t>row</a:t>
            </a:r>
            <a:r>
              <a:rPr lang="en" sz="1000">
                <a:solidFill>
                  <a:srgbClr val="A9B7C6"/>
                </a:solidFill>
                <a:highlight>
                  <a:srgbClr val="2B2B2B"/>
                </a:highlight>
                <a:latin typeface="Courier New"/>
                <a:ea typeface="Courier New"/>
                <a:cs typeface="Courier New"/>
                <a:sym typeface="Courier New"/>
              </a:rPr>
              <a:t>=</a:t>
            </a:r>
            <a:r>
              <a:rPr lang="en" sz="1000">
                <a:solidFill>
                  <a:srgbClr val="6897BB"/>
                </a:solidFill>
                <a:highlight>
                  <a:srgbClr val="2B2B2B"/>
                </a:highlight>
                <a:latin typeface="Courier New"/>
                <a:ea typeface="Courier New"/>
                <a:cs typeface="Courier New"/>
                <a:sym typeface="Courier New"/>
              </a:rPr>
              <a:t>3</a:t>
            </a:r>
            <a:r>
              <a:rPr lang="en" sz="1000">
                <a:solidFill>
                  <a:srgbClr val="CC7832"/>
                </a:solidFill>
                <a:highlight>
                  <a:srgbClr val="2B2B2B"/>
                </a:highlight>
                <a:latin typeface="Courier New"/>
                <a:ea typeface="Courier New"/>
                <a:cs typeface="Courier New"/>
                <a:sym typeface="Courier New"/>
              </a:rPr>
              <a:t>, </a:t>
            </a:r>
            <a:r>
              <a:rPr lang="en" sz="1000">
                <a:solidFill>
                  <a:srgbClr val="AA4926"/>
                </a:solidFill>
                <a:highlight>
                  <a:srgbClr val="2B2B2B"/>
                </a:highlight>
                <a:latin typeface="Courier New"/>
                <a:ea typeface="Courier New"/>
                <a:cs typeface="Courier New"/>
                <a:sym typeface="Courier New"/>
              </a:rPr>
              <a:t>column</a:t>
            </a:r>
            <a:r>
              <a:rPr lang="en" sz="1000">
                <a:solidFill>
                  <a:srgbClr val="A9B7C6"/>
                </a:solidFill>
                <a:highlight>
                  <a:srgbClr val="2B2B2B"/>
                </a:highlight>
                <a:latin typeface="Courier New"/>
                <a:ea typeface="Courier New"/>
                <a:cs typeface="Courier New"/>
                <a:sym typeface="Courier New"/>
              </a:rPr>
              <a:t>=</a:t>
            </a:r>
            <a:r>
              <a:rPr lang="en" sz="1000">
                <a:solidFill>
                  <a:srgbClr val="6897BB"/>
                </a:solidFill>
                <a:highlight>
                  <a:srgbClr val="2B2B2B"/>
                </a:highlight>
                <a:latin typeface="Courier New"/>
                <a:ea typeface="Courier New"/>
                <a:cs typeface="Courier New"/>
                <a:sym typeface="Courier New"/>
              </a:rPr>
              <a:t>1</a:t>
            </a:r>
            <a:r>
              <a:rPr lang="en" sz="1000">
                <a:solidFill>
                  <a:srgbClr val="CC7832"/>
                </a:solidFill>
                <a:highlight>
                  <a:srgbClr val="2B2B2B"/>
                </a:highlight>
                <a:latin typeface="Courier New"/>
                <a:ea typeface="Courier New"/>
                <a:cs typeface="Courier New"/>
                <a:sym typeface="Courier New"/>
              </a:rPr>
              <a:t>, </a:t>
            </a:r>
            <a:r>
              <a:rPr lang="en" sz="1000">
                <a:solidFill>
                  <a:srgbClr val="AA4926"/>
                </a:solidFill>
                <a:highlight>
                  <a:srgbClr val="2B2B2B"/>
                </a:highlight>
                <a:latin typeface="Courier New"/>
                <a:ea typeface="Courier New"/>
                <a:cs typeface="Courier New"/>
                <a:sym typeface="Courier New"/>
              </a:rPr>
              <a:t>height</a:t>
            </a:r>
            <a:r>
              <a:rPr lang="en" sz="1000">
                <a:solidFill>
                  <a:srgbClr val="A9B7C6"/>
                </a:solidFill>
                <a:highlight>
                  <a:srgbClr val="2B2B2B"/>
                </a:highlight>
                <a:latin typeface="Courier New"/>
                <a:ea typeface="Courier New"/>
                <a:cs typeface="Courier New"/>
                <a:sym typeface="Courier New"/>
              </a:rPr>
              <a:t>=</a:t>
            </a:r>
            <a:r>
              <a:rPr lang="en" sz="1000">
                <a:solidFill>
                  <a:srgbClr val="6897BB"/>
                </a:solidFill>
                <a:highlight>
                  <a:srgbClr val="2B2B2B"/>
                </a:highlight>
                <a:latin typeface="Courier New"/>
                <a:ea typeface="Courier New"/>
                <a:cs typeface="Courier New"/>
                <a:sym typeface="Courier New"/>
              </a:rPr>
              <a:t>2</a:t>
            </a:r>
            <a:r>
              <a:rPr lang="en" sz="1000">
                <a:solidFill>
                  <a:srgbClr val="CC7832"/>
                </a:solidFill>
                <a:highlight>
                  <a:srgbClr val="2B2B2B"/>
                </a:highlight>
                <a:latin typeface="Courier New"/>
                <a:ea typeface="Courier New"/>
                <a:cs typeface="Courier New"/>
                <a:sym typeface="Courier New"/>
              </a:rPr>
              <a:t>, </a:t>
            </a:r>
            <a:r>
              <a:rPr lang="en" sz="1000">
                <a:solidFill>
                  <a:srgbClr val="AA4926"/>
                </a:solidFill>
                <a:highlight>
                  <a:srgbClr val="2B2B2B"/>
                </a:highlight>
                <a:latin typeface="Courier New"/>
                <a:ea typeface="Courier New"/>
                <a:cs typeface="Courier New"/>
                <a:sym typeface="Courier New"/>
              </a:rPr>
              <a:t>width</a:t>
            </a:r>
            <a:r>
              <a:rPr lang="en" sz="1000">
                <a:solidFill>
                  <a:srgbClr val="A9B7C6"/>
                </a:solidFill>
                <a:highlight>
                  <a:srgbClr val="2B2B2B"/>
                </a:highlight>
                <a:latin typeface="Courier New"/>
                <a:ea typeface="Courier New"/>
                <a:cs typeface="Courier New"/>
                <a:sym typeface="Courier New"/>
              </a:rPr>
              <a:t>=</a:t>
            </a:r>
            <a:r>
              <a:rPr lang="en" sz="1000">
                <a:solidFill>
                  <a:srgbClr val="6897BB"/>
                </a:solidFill>
                <a:highlight>
                  <a:srgbClr val="2B2B2B"/>
                </a:highlight>
                <a:latin typeface="Courier New"/>
                <a:ea typeface="Courier New"/>
                <a:cs typeface="Courier New"/>
                <a:sym typeface="Courier New"/>
              </a:rPr>
              <a:t>10</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.create_button(control_frame</a:t>
            </a:r>
            <a:r>
              <a:rPr lang="en" sz="1000">
                <a:solidFill>
                  <a:srgbClr val="CC7832"/>
                </a:solidFill>
                <a:highlight>
                  <a:srgbClr val="2B2B2B"/>
                </a:highlight>
                <a:latin typeface="Courier New"/>
                <a:ea typeface="Courier New"/>
                <a:cs typeface="Courier New"/>
                <a:sym typeface="Courier New"/>
              </a:rPr>
              <a:t>, </a:t>
            </a:r>
            <a:r>
              <a:rPr lang="en" sz="1000">
                <a:solidFill>
                  <a:srgbClr val="6A8759"/>
                </a:solidFill>
                <a:highlight>
                  <a:srgbClr val="2B2B2B"/>
                </a:highlight>
                <a:latin typeface="Courier New"/>
                <a:ea typeface="Courier New"/>
                <a:cs typeface="Courier New"/>
                <a:sym typeface="Courier New"/>
              </a:rPr>
              <a:t>"Clear"</a:t>
            </a:r>
            <a:r>
              <a:rPr lang="en" sz="1000">
                <a:solidFill>
                  <a:srgbClr val="CC7832"/>
                </a:solidFill>
                <a:highlight>
                  <a:srgbClr val="2B2B2B"/>
                </a:highlight>
                <a:latin typeface="Courier New"/>
                <a:ea typeface="Courier New"/>
                <a:cs typeface="Courier New"/>
                <a:sym typeface="Courier New"/>
              </a:rPr>
              <a:t>, </a:t>
            </a:r>
            <a:r>
              <a:rPr lang="en" sz="1000">
                <a:solidFill>
                  <a:srgbClr val="AA4926"/>
                </a:solidFill>
                <a:highlight>
                  <a:srgbClr val="2B2B2B"/>
                </a:highlight>
                <a:latin typeface="Courier New"/>
                <a:ea typeface="Courier New"/>
                <a:cs typeface="Courier New"/>
                <a:sym typeface="Courier New"/>
              </a:rPr>
              <a:t>row</a:t>
            </a:r>
            <a:r>
              <a:rPr lang="en" sz="1000">
                <a:solidFill>
                  <a:srgbClr val="A9B7C6"/>
                </a:solidFill>
                <a:highlight>
                  <a:srgbClr val="2B2B2B"/>
                </a:highlight>
                <a:latin typeface="Courier New"/>
                <a:ea typeface="Courier New"/>
                <a:cs typeface="Courier New"/>
                <a:sym typeface="Courier New"/>
              </a:rPr>
              <a:t>=</a:t>
            </a:r>
            <a:r>
              <a:rPr lang="en" sz="1000">
                <a:solidFill>
                  <a:srgbClr val="6897BB"/>
                </a:solidFill>
                <a:highlight>
                  <a:srgbClr val="2B2B2B"/>
                </a:highlight>
                <a:latin typeface="Courier New"/>
                <a:ea typeface="Courier New"/>
                <a:cs typeface="Courier New"/>
                <a:sym typeface="Courier New"/>
              </a:rPr>
              <a:t>3</a:t>
            </a:r>
            <a:r>
              <a:rPr lang="en" sz="1000">
                <a:solidFill>
                  <a:srgbClr val="CC7832"/>
                </a:solidFill>
                <a:highlight>
                  <a:srgbClr val="2B2B2B"/>
                </a:highlight>
                <a:latin typeface="Courier New"/>
                <a:ea typeface="Courier New"/>
                <a:cs typeface="Courier New"/>
                <a:sym typeface="Courier New"/>
              </a:rPr>
              <a:t>, </a:t>
            </a:r>
            <a:r>
              <a:rPr lang="en" sz="1000">
                <a:solidFill>
                  <a:srgbClr val="AA4926"/>
                </a:solidFill>
                <a:highlight>
                  <a:srgbClr val="2B2B2B"/>
                </a:highlight>
                <a:latin typeface="Courier New"/>
                <a:ea typeface="Courier New"/>
                <a:cs typeface="Courier New"/>
                <a:sym typeface="Courier New"/>
              </a:rPr>
              <a:t>column</a:t>
            </a:r>
            <a:r>
              <a:rPr lang="en" sz="1000">
                <a:solidFill>
                  <a:srgbClr val="A9B7C6"/>
                </a:solidFill>
                <a:highlight>
                  <a:srgbClr val="2B2B2B"/>
                </a:highlight>
                <a:latin typeface="Courier New"/>
                <a:ea typeface="Courier New"/>
                <a:cs typeface="Courier New"/>
                <a:sym typeface="Courier New"/>
              </a:rPr>
              <a:t>=</a:t>
            </a:r>
            <a:r>
              <a:rPr lang="en" sz="1000">
                <a:solidFill>
                  <a:srgbClr val="6897BB"/>
                </a:solidFill>
                <a:highlight>
                  <a:srgbClr val="2B2B2B"/>
                </a:highlight>
                <a:latin typeface="Courier New"/>
                <a:ea typeface="Courier New"/>
                <a:cs typeface="Courier New"/>
                <a:sym typeface="Courier New"/>
              </a:rPr>
              <a:t>2</a:t>
            </a:r>
            <a:r>
              <a:rPr lang="en" sz="1000">
                <a:solidFill>
                  <a:srgbClr val="CC7832"/>
                </a:solidFill>
                <a:highlight>
                  <a:srgbClr val="2B2B2B"/>
                </a:highlight>
                <a:latin typeface="Courier New"/>
                <a:ea typeface="Courier New"/>
                <a:cs typeface="Courier New"/>
                <a:sym typeface="Courier New"/>
              </a:rPr>
              <a:t>, </a:t>
            </a:r>
            <a:r>
              <a:rPr lang="en" sz="1000">
                <a:solidFill>
                  <a:srgbClr val="AA4926"/>
                </a:solidFill>
                <a:highlight>
                  <a:srgbClr val="2B2B2B"/>
                </a:highlight>
                <a:latin typeface="Courier New"/>
                <a:ea typeface="Courier New"/>
                <a:cs typeface="Courier New"/>
                <a:sym typeface="Courier New"/>
              </a:rPr>
              <a:t>height</a:t>
            </a:r>
            <a:r>
              <a:rPr lang="en" sz="1000">
                <a:solidFill>
                  <a:srgbClr val="A9B7C6"/>
                </a:solidFill>
                <a:highlight>
                  <a:srgbClr val="2B2B2B"/>
                </a:highlight>
                <a:latin typeface="Courier New"/>
                <a:ea typeface="Courier New"/>
                <a:cs typeface="Courier New"/>
                <a:sym typeface="Courier New"/>
              </a:rPr>
              <a:t>=</a:t>
            </a:r>
            <a:r>
              <a:rPr lang="en" sz="1000">
                <a:solidFill>
                  <a:srgbClr val="6897BB"/>
                </a:solidFill>
                <a:highlight>
                  <a:srgbClr val="2B2B2B"/>
                </a:highlight>
                <a:latin typeface="Courier New"/>
                <a:ea typeface="Courier New"/>
                <a:cs typeface="Courier New"/>
                <a:sym typeface="Courier New"/>
              </a:rPr>
              <a:t>2</a:t>
            </a:r>
            <a:r>
              <a:rPr lang="en" sz="1000">
                <a:solidFill>
                  <a:srgbClr val="CC7832"/>
                </a:solidFill>
                <a:highlight>
                  <a:srgbClr val="2B2B2B"/>
                </a:highlight>
                <a:latin typeface="Courier New"/>
                <a:ea typeface="Courier New"/>
                <a:cs typeface="Courier New"/>
                <a:sym typeface="Courier New"/>
              </a:rPr>
              <a:t>, </a:t>
            </a:r>
            <a:r>
              <a:rPr lang="en" sz="1000">
                <a:solidFill>
                  <a:srgbClr val="AA4926"/>
                </a:solidFill>
                <a:highlight>
                  <a:srgbClr val="2B2B2B"/>
                </a:highlight>
                <a:latin typeface="Courier New"/>
                <a:ea typeface="Courier New"/>
                <a:cs typeface="Courier New"/>
                <a:sym typeface="Courier New"/>
              </a:rPr>
              <a:t>width</a:t>
            </a:r>
            <a:r>
              <a:rPr lang="en" sz="1000">
                <a:solidFill>
                  <a:srgbClr val="A9B7C6"/>
                </a:solidFill>
                <a:highlight>
                  <a:srgbClr val="2B2B2B"/>
                </a:highlight>
                <a:latin typeface="Courier New"/>
                <a:ea typeface="Courier New"/>
                <a:cs typeface="Courier New"/>
                <a:sym typeface="Courier New"/>
              </a:rPr>
              <a:t>=</a:t>
            </a:r>
            <a:r>
              <a:rPr lang="en" sz="1000">
                <a:solidFill>
                  <a:srgbClr val="6897BB"/>
                </a:solidFill>
                <a:highlight>
                  <a:srgbClr val="2B2B2B"/>
                </a:highlight>
                <a:latin typeface="Courier New"/>
                <a:ea typeface="Courier New"/>
                <a:cs typeface="Courier New"/>
                <a:sym typeface="Courier New"/>
              </a:rPr>
              <a:t>10</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.create_button(control_frame</a:t>
            </a:r>
            <a:r>
              <a:rPr lang="en" sz="1000">
                <a:solidFill>
                  <a:srgbClr val="CC7832"/>
                </a:solidFill>
                <a:highlight>
                  <a:srgbClr val="2B2B2B"/>
                </a:highlight>
                <a:latin typeface="Courier New"/>
                <a:ea typeface="Courier New"/>
                <a:cs typeface="Courier New"/>
                <a:sym typeface="Courier New"/>
              </a:rPr>
              <a:t>, </a:t>
            </a:r>
            <a:r>
              <a:rPr lang="en" sz="1000">
                <a:solidFill>
                  <a:srgbClr val="6A8759"/>
                </a:solidFill>
                <a:highlight>
                  <a:srgbClr val="2B2B2B"/>
                </a:highlight>
                <a:latin typeface="Courier New"/>
                <a:ea typeface="Courier New"/>
                <a:cs typeface="Courier New"/>
                <a:sym typeface="Courier New"/>
              </a:rPr>
              <a:t>"Switch To Sign up"</a:t>
            </a:r>
            <a:r>
              <a:rPr lang="en" sz="1000">
                <a:solidFill>
                  <a:srgbClr val="CC7832"/>
                </a:solidFill>
                <a:highlight>
                  <a:srgbClr val="2B2B2B"/>
                </a:highlight>
                <a:latin typeface="Courier New"/>
                <a:ea typeface="Courier New"/>
                <a:cs typeface="Courier New"/>
                <a:sym typeface="Courier New"/>
              </a:rPr>
              <a:t>, </a:t>
            </a:r>
            <a:r>
              <a:rPr lang="en" sz="1000">
                <a:solidFill>
                  <a:srgbClr val="AA4926"/>
                </a:solidFill>
                <a:highlight>
                  <a:srgbClr val="2B2B2B"/>
                </a:highlight>
                <a:latin typeface="Courier New"/>
                <a:ea typeface="Courier New"/>
                <a:cs typeface="Courier New"/>
                <a:sym typeface="Courier New"/>
              </a:rPr>
              <a:t>row</a:t>
            </a:r>
            <a:r>
              <a:rPr lang="en" sz="1000">
                <a:solidFill>
                  <a:srgbClr val="A9B7C6"/>
                </a:solidFill>
                <a:highlight>
                  <a:srgbClr val="2B2B2B"/>
                </a:highlight>
                <a:latin typeface="Courier New"/>
                <a:ea typeface="Courier New"/>
                <a:cs typeface="Courier New"/>
                <a:sym typeface="Courier New"/>
              </a:rPr>
              <a:t>=</a:t>
            </a:r>
            <a:r>
              <a:rPr lang="en" sz="1000">
                <a:solidFill>
                  <a:srgbClr val="6897BB"/>
                </a:solidFill>
                <a:highlight>
                  <a:srgbClr val="2B2B2B"/>
                </a:highlight>
                <a:latin typeface="Courier New"/>
                <a:ea typeface="Courier New"/>
                <a:cs typeface="Courier New"/>
                <a:sym typeface="Courier New"/>
              </a:rPr>
              <a:t>0</a:t>
            </a:r>
            <a:r>
              <a:rPr lang="en" sz="1000">
                <a:solidFill>
                  <a:srgbClr val="CC7832"/>
                </a:solidFill>
                <a:highlight>
                  <a:srgbClr val="2B2B2B"/>
                </a:highlight>
                <a:latin typeface="Courier New"/>
                <a:ea typeface="Courier New"/>
                <a:cs typeface="Courier New"/>
                <a:sym typeface="Courier New"/>
              </a:rPr>
              <a:t>, </a:t>
            </a:r>
            <a:r>
              <a:rPr lang="en" sz="1000">
                <a:solidFill>
                  <a:srgbClr val="AA4926"/>
                </a:solidFill>
                <a:highlight>
                  <a:srgbClr val="2B2B2B"/>
                </a:highlight>
                <a:latin typeface="Courier New"/>
                <a:ea typeface="Courier New"/>
                <a:cs typeface="Courier New"/>
                <a:sym typeface="Courier New"/>
              </a:rPr>
              <a:t>column</a:t>
            </a:r>
            <a:r>
              <a:rPr lang="en" sz="1000">
                <a:solidFill>
                  <a:srgbClr val="A9B7C6"/>
                </a:solidFill>
                <a:highlight>
                  <a:srgbClr val="2B2B2B"/>
                </a:highlight>
                <a:latin typeface="Courier New"/>
                <a:ea typeface="Courier New"/>
                <a:cs typeface="Courier New"/>
                <a:sym typeface="Courier New"/>
              </a:rPr>
              <a:t>=</a:t>
            </a:r>
            <a:r>
              <a:rPr lang="en" sz="1000">
                <a:solidFill>
                  <a:srgbClr val="6897BB"/>
                </a:solidFill>
                <a:highlight>
                  <a:srgbClr val="2B2B2B"/>
                </a:highlight>
                <a:latin typeface="Courier New"/>
                <a:ea typeface="Courier New"/>
                <a:cs typeface="Courier New"/>
                <a:sym typeface="Courier New"/>
              </a:rPr>
              <a:t>2</a:t>
            </a:r>
            <a:r>
              <a:rPr lang="en" sz="1000">
                <a:solidFill>
                  <a:srgbClr val="CC7832"/>
                </a:solidFill>
                <a:highlight>
                  <a:srgbClr val="2B2B2B"/>
                </a:highlight>
                <a:latin typeface="Courier New"/>
                <a:ea typeface="Courier New"/>
                <a:cs typeface="Courier New"/>
                <a:sym typeface="Courier New"/>
              </a:rPr>
              <a:t>, </a:t>
            </a:r>
            <a:r>
              <a:rPr lang="en" sz="1000">
                <a:solidFill>
                  <a:srgbClr val="AA4926"/>
                </a:solidFill>
                <a:highlight>
                  <a:srgbClr val="2B2B2B"/>
                </a:highlight>
                <a:latin typeface="Courier New"/>
                <a:ea typeface="Courier New"/>
                <a:cs typeface="Courier New"/>
                <a:sym typeface="Courier New"/>
              </a:rPr>
              <a:t>height</a:t>
            </a:r>
            <a:r>
              <a:rPr lang="en" sz="1000">
                <a:solidFill>
                  <a:srgbClr val="A9B7C6"/>
                </a:solidFill>
                <a:highlight>
                  <a:srgbClr val="2B2B2B"/>
                </a:highlight>
                <a:latin typeface="Courier New"/>
                <a:ea typeface="Courier New"/>
                <a:cs typeface="Courier New"/>
                <a:sym typeface="Courier New"/>
              </a:rPr>
              <a:t>=</a:t>
            </a:r>
            <a:r>
              <a:rPr lang="en" sz="1000">
                <a:solidFill>
                  <a:srgbClr val="6897BB"/>
                </a:solidFill>
                <a:highlight>
                  <a:srgbClr val="2B2B2B"/>
                </a:highlight>
                <a:latin typeface="Courier New"/>
                <a:ea typeface="Courier New"/>
                <a:cs typeface="Courier New"/>
                <a:sym typeface="Courier New"/>
              </a:rPr>
              <a:t>2</a:t>
            </a:r>
            <a:r>
              <a:rPr lang="en" sz="1000">
                <a:solidFill>
                  <a:srgbClr val="CC7832"/>
                </a:solidFill>
                <a:highlight>
                  <a:srgbClr val="2B2B2B"/>
                </a:highlight>
                <a:latin typeface="Courier New"/>
                <a:ea typeface="Courier New"/>
                <a:cs typeface="Courier New"/>
                <a:sym typeface="Courier New"/>
              </a:rPr>
              <a:t>, </a:t>
            </a:r>
            <a:r>
              <a:rPr lang="en" sz="1000">
                <a:solidFill>
                  <a:srgbClr val="AA4926"/>
                </a:solidFill>
                <a:highlight>
                  <a:srgbClr val="2B2B2B"/>
                </a:highlight>
                <a:latin typeface="Courier New"/>
                <a:ea typeface="Courier New"/>
                <a:cs typeface="Courier New"/>
                <a:sym typeface="Courier New"/>
              </a:rPr>
              <a:t>width</a:t>
            </a:r>
            <a:r>
              <a:rPr lang="en" sz="1000">
                <a:solidFill>
                  <a:srgbClr val="A9B7C6"/>
                </a:solidFill>
                <a:highlight>
                  <a:srgbClr val="2B2B2B"/>
                </a:highlight>
                <a:latin typeface="Courier New"/>
                <a:ea typeface="Courier New"/>
                <a:cs typeface="Courier New"/>
                <a:sym typeface="Courier New"/>
              </a:rPr>
              <a:t>=</a:t>
            </a:r>
            <a:r>
              <a:rPr lang="en" sz="1000">
                <a:solidFill>
                  <a:srgbClr val="6897BB"/>
                </a:solidFill>
                <a:highlight>
                  <a:srgbClr val="2B2B2B"/>
                </a:highlight>
                <a:latin typeface="Courier New"/>
                <a:ea typeface="Courier New"/>
                <a:cs typeface="Courier New"/>
                <a:sym typeface="Courier New"/>
              </a:rPr>
              <a:t>20</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def </a:t>
            </a:r>
            <a:r>
              <a:rPr lang="en" sz="1000">
                <a:solidFill>
                  <a:srgbClr val="FFC66D"/>
                </a:solidFill>
                <a:highlight>
                  <a:srgbClr val="2B2B2B"/>
                </a:highlight>
                <a:latin typeface="Courier New"/>
                <a:ea typeface="Courier New"/>
                <a:cs typeface="Courier New"/>
                <a:sym typeface="Courier New"/>
              </a:rPr>
              <a:t>create_entry</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frame</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label</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row</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column</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textvar)</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def </a:t>
            </a:r>
            <a:r>
              <a:rPr lang="en" sz="1000">
                <a:solidFill>
                  <a:srgbClr val="FFC66D"/>
                </a:solidFill>
                <a:highlight>
                  <a:srgbClr val="2B2B2B"/>
                </a:highlight>
                <a:latin typeface="Courier New"/>
                <a:ea typeface="Courier New"/>
                <a:cs typeface="Courier New"/>
                <a:sym typeface="Courier New"/>
              </a:rPr>
              <a:t>create_button</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frame</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name</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row</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column</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height</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width)</a:t>
            </a:r>
            <a:endParaRPr>
              <a:latin typeface="Lato"/>
              <a:ea typeface="Lato"/>
              <a:cs typeface="Lato"/>
              <a:sym typeface="Lato"/>
            </a:endParaRPr>
          </a:p>
        </p:txBody>
      </p:sp>
      <p:pic>
        <p:nvPicPr>
          <p:cNvPr id="268" name="Google Shape;268;p46"/>
          <p:cNvPicPr preferRelativeResize="0"/>
          <p:nvPr/>
        </p:nvPicPr>
        <p:blipFill>
          <a:blip r:embed="rId3">
            <a:alphaModFix/>
          </a:blip>
          <a:stretch>
            <a:fillRect/>
          </a:stretch>
        </p:blipFill>
        <p:spPr>
          <a:xfrm>
            <a:off x="4016600" y="694675"/>
            <a:ext cx="4229100" cy="2609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B2B"/>
        </a:solidFill>
      </p:bgPr>
    </p:bg>
    <p:spTree>
      <p:nvGrpSpPr>
        <p:cNvPr id="272" name="Shape 272"/>
        <p:cNvGrpSpPr/>
        <p:nvPr/>
      </p:nvGrpSpPr>
      <p:grpSpPr>
        <a:xfrm>
          <a:off x="0" y="0"/>
          <a:ext cx="0" cy="0"/>
          <a:chOff x="0" y="0"/>
          <a:chExt cx="0" cy="0"/>
        </a:xfrm>
      </p:grpSpPr>
      <p:sp>
        <p:nvSpPr>
          <p:cNvPr id="273" name="Google Shape;273;p47"/>
          <p:cNvSpPr txBox="1"/>
          <p:nvPr/>
        </p:nvSpPr>
        <p:spPr>
          <a:xfrm>
            <a:off x="803850" y="1341325"/>
            <a:ext cx="7612500" cy="317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CC7832"/>
                </a:solidFill>
                <a:highlight>
                  <a:srgbClr val="2B2B2B"/>
                </a:highlight>
                <a:latin typeface="Courier New"/>
                <a:ea typeface="Courier New"/>
                <a:cs typeface="Courier New"/>
                <a:sym typeface="Courier New"/>
              </a:rPr>
              <a:t>class </a:t>
            </a:r>
            <a:r>
              <a:rPr lang="en" sz="1000">
                <a:solidFill>
                  <a:srgbClr val="A9B7C6"/>
                </a:solidFill>
                <a:highlight>
                  <a:srgbClr val="2B2B2B"/>
                </a:highlight>
                <a:latin typeface="Courier New"/>
                <a:ea typeface="Courier New"/>
                <a:cs typeface="Courier New"/>
                <a:sym typeface="Courier New"/>
              </a:rPr>
              <a:t>Signup(Login):</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def </a:t>
            </a:r>
            <a:r>
              <a:rPr lang="en" sz="1000">
                <a:solidFill>
                  <a:srgbClr val="B200B2"/>
                </a:solidFill>
                <a:highlight>
                  <a:srgbClr val="2B2B2B"/>
                </a:highlight>
                <a:latin typeface="Courier New"/>
                <a:ea typeface="Courier New"/>
                <a:cs typeface="Courier New"/>
                <a:sym typeface="Courier New"/>
              </a:rPr>
              <a:t>__init__</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master=</a:t>
            </a:r>
            <a:r>
              <a:rPr lang="en" sz="1000">
                <a:solidFill>
                  <a:srgbClr val="CC7832"/>
                </a:solidFill>
                <a:highlight>
                  <a:srgbClr val="2B2B2B"/>
                </a:highlight>
                <a:latin typeface="Courier New"/>
                <a:ea typeface="Courier New"/>
                <a:cs typeface="Courier New"/>
                <a:sym typeface="Courier New"/>
              </a:rPr>
              <a:t>None</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8888C6"/>
                </a:solidFill>
                <a:highlight>
                  <a:srgbClr val="2B2B2B"/>
                </a:highlight>
                <a:latin typeface="Courier New"/>
                <a:ea typeface="Courier New"/>
                <a:cs typeface="Courier New"/>
                <a:sym typeface="Courier New"/>
              </a:rPr>
              <a:t>super</a:t>
            </a:r>
            <a:r>
              <a:rPr lang="en" sz="1000">
                <a:solidFill>
                  <a:srgbClr val="A9B7C6"/>
                </a:solidFill>
                <a:highlight>
                  <a:srgbClr val="2B2B2B"/>
                </a:highlight>
                <a:latin typeface="Courier New"/>
                <a:ea typeface="Courier New"/>
                <a:cs typeface="Courier New"/>
                <a:sym typeface="Courier New"/>
              </a:rPr>
              <a:t>().</a:t>
            </a:r>
            <a:r>
              <a:rPr lang="en" sz="1000">
                <a:solidFill>
                  <a:srgbClr val="B200B2"/>
                </a:solidFill>
                <a:highlight>
                  <a:srgbClr val="2B2B2B"/>
                </a:highlight>
                <a:latin typeface="Courier New"/>
                <a:ea typeface="Courier New"/>
                <a:cs typeface="Courier New"/>
                <a:sym typeface="Courier New"/>
              </a:rPr>
              <a:t>__init__</a:t>
            </a:r>
            <a:r>
              <a:rPr lang="en" sz="1000">
                <a:solidFill>
                  <a:srgbClr val="A9B7C6"/>
                </a:solidFill>
                <a:highlight>
                  <a:srgbClr val="2B2B2B"/>
                </a:highlight>
                <a:latin typeface="Courier New"/>
                <a:ea typeface="Courier New"/>
                <a:cs typeface="Courier New"/>
                <a:sym typeface="Courier New"/>
              </a:rPr>
              <a:t>(master)</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.master = master</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.comboboxes = {}</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def </a:t>
            </a:r>
            <a:r>
              <a:rPr lang="en" sz="1000">
                <a:solidFill>
                  <a:srgbClr val="FFC66D"/>
                </a:solidFill>
                <a:highlight>
                  <a:srgbClr val="2B2B2B"/>
                </a:highlight>
                <a:latin typeface="Courier New"/>
                <a:ea typeface="Courier New"/>
                <a:cs typeface="Courier New"/>
                <a:sym typeface="Courier New"/>
              </a:rPr>
              <a:t>create_view</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#Cresting Entries</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6A8759"/>
                </a:solidFill>
                <a:highlight>
                  <a:srgbClr val="2B2B2B"/>
                </a:highlight>
                <a:latin typeface="Courier New"/>
                <a:ea typeface="Courier New"/>
                <a:cs typeface="Courier New"/>
                <a:sym typeface="Courier New"/>
              </a:rPr>
              <a:t>First Name,Last Name,Age,Gender,Phone Number,City,</a:t>
            </a:r>
            <a:endParaRPr sz="1000">
              <a:solidFill>
                <a:srgbClr val="6A8759"/>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6A8759"/>
                </a:solidFill>
                <a:highlight>
                  <a:srgbClr val="2B2B2B"/>
                </a:highlight>
                <a:latin typeface="Courier New"/>
                <a:ea typeface="Courier New"/>
                <a:cs typeface="Courier New"/>
                <a:sym typeface="Courier New"/>
              </a:rPr>
              <a:t>Address,User Name,Password,Verify Password</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.create_button(</a:t>
            </a:r>
            <a:r>
              <a:rPr lang="en" sz="1000">
                <a:solidFill>
                  <a:srgbClr val="CC7832"/>
                </a:solidFill>
                <a:highlight>
                  <a:srgbClr val="2B2B2B"/>
                </a:highlight>
                <a:latin typeface="Courier New"/>
                <a:ea typeface="Courier New"/>
                <a:cs typeface="Courier New"/>
                <a:sym typeface="Courier New"/>
              </a:rPr>
              <a:t> </a:t>
            </a:r>
            <a:r>
              <a:rPr lang="en" sz="1000">
                <a:solidFill>
                  <a:srgbClr val="6A8759"/>
                </a:solidFill>
                <a:highlight>
                  <a:srgbClr val="2B2B2B"/>
                </a:highlight>
                <a:latin typeface="Courier New"/>
                <a:ea typeface="Courier New"/>
                <a:cs typeface="Courier New"/>
                <a:sym typeface="Courier New"/>
              </a:rPr>
              <a:t>"Signup"</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.create_button(</a:t>
            </a:r>
            <a:r>
              <a:rPr lang="en" sz="1000">
                <a:solidFill>
                  <a:srgbClr val="6A8759"/>
                </a:solidFill>
                <a:highlight>
                  <a:srgbClr val="2B2B2B"/>
                </a:highlight>
                <a:latin typeface="Courier New"/>
                <a:ea typeface="Courier New"/>
                <a:cs typeface="Courier New"/>
                <a:sym typeface="Courier New"/>
              </a:rPr>
              <a:t>"Clear"</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94558D"/>
                </a:solidFill>
                <a:highlight>
                  <a:srgbClr val="2B2B2B"/>
                </a:highlight>
                <a:latin typeface="Courier New"/>
                <a:ea typeface="Courier New"/>
                <a:cs typeface="Courier New"/>
                <a:sym typeface="Courier New"/>
              </a:rPr>
              <a:t>self</a:t>
            </a:r>
            <a:r>
              <a:rPr lang="en" sz="1000">
                <a:solidFill>
                  <a:srgbClr val="A9B7C6"/>
                </a:solidFill>
                <a:highlight>
                  <a:srgbClr val="2B2B2B"/>
                </a:highlight>
                <a:latin typeface="Courier New"/>
                <a:ea typeface="Courier New"/>
                <a:cs typeface="Courier New"/>
                <a:sym typeface="Courier New"/>
              </a:rPr>
              <a:t>.create_button(</a:t>
            </a:r>
            <a:r>
              <a:rPr lang="en" sz="1000">
                <a:solidFill>
                  <a:srgbClr val="6A8759"/>
                </a:solidFill>
                <a:highlight>
                  <a:srgbClr val="2B2B2B"/>
                </a:highlight>
                <a:latin typeface="Courier New"/>
                <a:ea typeface="Courier New"/>
                <a:cs typeface="Courier New"/>
                <a:sym typeface="Courier New"/>
              </a:rPr>
              <a:t>"Switch To Login"</a:t>
            </a:r>
            <a:r>
              <a:rPr lang="en"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def </a:t>
            </a:r>
            <a:r>
              <a:rPr lang="en" sz="1000">
                <a:solidFill>
                  <a:srgbClr val="FFC66D"/>
                </a:solidFill>
                <a:highlight>
                  <a:srgbClr val="2B2B2B"/>
                </a:highlight>
                <a:latin typeface="Courier New"/>
                <a:ea typeface="Courier New"/>
                <a:cs typeface="Courier New"/>
                <a:sym typeface="Courier New"/>
              </a:rPr>
              <a:t>create_combobox</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frame</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label</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values</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row</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column)</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def </a:t>
            </a:r>
            <a:r>
              <a:rPr lang="en" sz="1000">
                <a:solidFill>
                  <a:srgbClr val="FFC66D"/>
                </a:solidFill>
                <a:highlight>
                  <a:srgbClr val="2B2B2B"/>
                </a:highlight>
                <a:latin typeface="Courier New"/>
                <a:ea typeface="Courier New"/>
                <a:cs typeface="Courier New"/>
                <a:sym typeface="Courier New"/>
              </a:rPr>
              <a:t>create_entry_show</a:t>
            </a:r>
            <a:r>
              <a:rPr lang="en" sz="1000">
                <a:solidFill>
                  <a:srgbClr val="A9B7C6"/>
                </a:solidFill>
                <a:highlight>
                  <a:srgbClr val="2B2B2B"/>
                </a:highlight>
                <a:latin typeface="Courier New"/>
                <a:ea typeface="Courier New"/>
                <a:cs typeface="Courier New"/>
                <a:sym typeface="Courier New"/>
              </a:rPr>
              <a:t>(</a:t>
            </a:r>
            <a:r>
              <a:rPr lang="en" sz="1000">
                <a:solidFill>
                  <a:srgbClr val="94558D"/>
                </a:solidFill>
                <a:highlight>
                  <a:srgbClr val="2B2B2B"/>
                </a:highlight>
                <a:latin typeface="Courier New"/>
                <a:ea typeface="Courier New"/>
                <a:cs typeface="Courier New"/>
                <a:sym typeface="Courier New"/>
              </a:rPr>
              <a:t>self</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frame</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label</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row</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column</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textvar)</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a:latin typeface="Lato"/>
              <a:ea typeface="Lato"/>
              <a:cs typeface="Lato"/>
              <a:sym typeface="Lato"/>
            </a:endParaRPr>
          </a:p>
        </p:txBody>
      </p:sp>
      <p:sp>
        <p:nvSpPr>
          <p:cNvPr id="274" name="Google Shape;274;p47"/>
          <p:cNvSpPr txBox="1"/>
          <p:nvPr>
            <p:ph type="title"/>
          </p:nvPr>
        </p:nvSpPr>
        <p:spPr>
          <a:xfrm>
            <a:off x="727650" y="5251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View </a:t>
            </a:r>
            <a:endParaRPr>
              <a:solidFill>
                <a:schemeClr val="lt1"/>
              </a:solidFill>
            </a:endParaRPr>
          </a:p>
        </p:txBody>
      </p:sp>
      <p:pic>
        <p:nvPicPr>
          <p:cNvPr id="275" name="Google Shape;275;p47"/>
          <p:cNvPicPr preferRelativeResize="0"/>
          <p:nvPr/>
        </p:nvPicPr>
        <p:blipFill>
          <a:blip r:embed="rId3">
            <a:alphaModFix/>
          </a:blip>
          <a:stretch>
            <a:fillRect/>
          </a:stretch>
        </p:blipFill>
        <p:spPr>
          <a:xfrm>
            <a:off x="5961475" y="682575"/>
            <a:ext cx="2932845" cy="3778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Vernon template">
  <a:themeElements>
    <a:clrScheme name="Custom 347">
      <a:dk1>
        <a:srgbClr val="2F3946"/>
      </a:dk1>
      <a:lt1>
        <a:srgbClr val="FFFFFF"/>
      </a:lt1>
      <a:dk2>
        <a:srgbClr val="727A85"/>
      </a:dk2>
      <a:lt2>
        <a:srgbClr val="F1EEED"/>
      </a:lt2>
      <a:accent1>
        <a:srgbClr val="22446F"/>
      </a:accent1>
      <a:accent2>
        <a:srgbClr val="5299DC"/>
      </a:accent2>
      <a:accent3>
        <a:srgbClr val="FB8F6C"/>
      </a:accent3>
      <a:accent4>
        <a:srgbClr val="DB6746"/>
      </a:accent4>
      <a:accent5>
        <a:srgbClr val="ADCE99"/>
      </a:accent5>
      <a:accent6>
        <a:srgbClr val="7AA271"/>
      </a:accent6>
      <a:hlink>
        <a:srgbClr val="22446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